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3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4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5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  <p:sldMasterId id="2147483755" r:id="rId6"/>
    <p:sldMasterId id="2147483788" r:id="rId7"/>
    <p:sldMasterId id="2147483801" r:id="rId8"/>
    <p:sldMasterId id="2147483860" r:id="rId9"/>
  </p:sldMasterIdLst>
  <p:notesMasterIdLst>
    <p:notesMasterId r:id="rId51"/>
  </p:notesMasterIdLst>
  <p:sldIdLst>
    <p:sldId id="2147481863" r:id="rId10"/>
    <p:sldId id="263" r:id="rId11"/>
    <p:sldId id="2147481844" r:id="rId12"/>
    <p:sldId id="2147481832" r:id="rId13"/>
    <p:sldId id="2147481845" r:id="rId14"/>
    <p:sldId id="2147481836" r:id="rId15"/>
    <p:sldId id="2347" r:id="rId16"/>
    <p:sldId id="2147481853" r:id="rId17"/>
    <p:sldId id="2147481857" r:id="rId18"/>
    <p:sldId id="2147481841" r:id="rId19"/>
    <p:sldId id="2147481842" r:id="rId20"/>
    <p:sldId id="2147481846" r:id="rId21"/>
    <p:sldId id="2147481862" r:id="rId22"/>
    <p:sldId id="2147481837" r:id="rId23"/>
    <p:sldId id="2147481838" r:id="rId24"/>
    <p:sldId id="2147481839" r:id="rId25"/>
    <p:sldId id="2147481840" r:id="rId26"/>
    <p:sldId id="2147481843" r:id="rId27"/>
    <p:sldId id="2147481852" r:id="rId28"/>
    <p:sldId id="2147481848" r:id="rId29"/>
    <p:sldId id="2147481850" r:id="rId30"/>
    <p:sldId id="2147481849" r:id="rId31"/>
    <p:sldId id="2147481856" r:id="rId32"/>
    <p:sldId id="2147481855" r:id="rId33"/>
    <p:sldId id="2147481854" r:id="rId34"/>
    <p:sldId id="2147481858" r:id="rId35"/>
    <p:sldId id="2147481860" r:id="rId36"/>
    <p:sldId id="389" r:id="rId37"/>
    <p:sldId id="276" r:id="rId38"/>
    <p:sldId id="2147483626" r:id="rId39"/>
    <p:sldId id="2147483627" r:id="rId40"/>
    <p:sldId id="2147483629" r:id="rId41"/>
    <p:sldId id="2147483631" r:id="rId42"/>
    <p:sldId id="2147483630" r:id="rId43"/>
    <p:sldId id="2147483632" r:id="rId44"/>
    <p:sldId id="2147483633" r:id="rId45"/>
    <p:sldId id="2147483634" r:id="rId46"/>
    <p:sldId id="2147483635" r:id="rId47"/>
    <p:sldId id="2147483636" r:id="rId48"/>
    <p:sldId id="2147483637" r:id="rId49"/>
    <p:sldId id="2147483638" r:id="rId50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oduction" id="{0211ADA9-2C6B-4699-B58B-8438194DDBF7}">
          <p14:sldIdLst>
            <p14:sldId id="2147481863"/>
            <p14:sldId id="263"/>
            <p14:sldId id="2147481844"/>
            <p14:sldId id="2147481832"/>
            <p14:sldId id="2147481845"/>
            <p14:sldId id="2147481836"/>
            <p14:sldId id="2347"/>
            <p14:sldId id="2147481853"/>
          </p14:sldIdLst>
        </p14:section>
        <p14:section name="Features" id="{7A75B366-22AD-4D34-8E3E-D8364945856F}">
          <p14:sldIdLst>
            <p14:sldId id="2147481857"/>
            <p14:sldId id="2147481841"/>
            <p14:sldId id="2147481842"/>
            <p14:sldId id="2147481846"/>
            <p14:sldId id="2147481862"/>
            <p14:sldId id="2147481837"/>
            <p14:sldId id="2147481838"/>
            <p14:sldId id="2147481839"/>
            <p14:sldId id="2147481840"/>
            <p14:sldId id="2147481843"/>
            <p14:sldId id="2147481852"/>
            <p14:sldId id="2147481848"/>
            <p14:sldId id="2147481850"/>
            <p14:sldId id="2147481849"/>
            <p14:sldId id="2147481856"/>
            <p14:sldId id="2147481855"/>
            <p14:sldId id="2147481854"/>
          </p14:sldIdLst>
        </p14:section>
        <p14:section name="Preview &amp; Development" id="{8E5AB455-FB38-4B68-816C-2C6531BCF6B1}">
          <p14:sldIdLst>
            <p14:sldId id="2147481858"/>
            <p14:sldId id="2147481860"/>
            <p14:sldId id="389"/>
            <p14:sldId id="276"/>
          </p14:sldIdLst>
        </p14:section>
        <p14:section name="Workshop" id="{8E52AD75-9ED0-7C4D-B42E-5B24772EE111}">
          <p14:sldIdLst>
            <p14:sldId id="2147483626"/>
            <p14:sldId id="2147483627"/>
            <p14:sldId id="2147483629"/>
            <p14:sldId id="2147483631"/>
            <p14:sldId id="2147483630"/>
            <p14:sldId id="2147483632"/>
            <p14:sldId id="2147483633"/>
            <p14:sldId id="2147483634"/>
            <p14:sldId id="2147483635"/>
            <p14:sldId id="2147483636"/>
            <p14:sldId id="2147483637"/>
            <p14:sldId id="21474836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324212-9D46-34C7-DF04-E370585A428E}" name="Vijayan Ramakrishnan" initials="VR" userId="S::viramakr@microsoft.com::e73ffb28-1c09-4c05-ac9a-822f91acc867" providerId="AD"/>
  <p188:author id="{0C60A53A-F388-20D4-C53D-0AD7A388C875}" name="Anshu Verma" initials="AV" userId="S::ansverm@microsoft.com::6553fca1-990b-411c-8d4a-82854d467e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C9EB"/>
    <a:srgbClr val="004A82"/>
    <a:srgbClr val="BDD7EE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B9367A-69DE-4EBF-AA0F-1688973978DE}" v="20" dt="2025-10-30T05:17:43.62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33" autoAdjust="0"/>
    <p:restoredTop sz="94592"/>
  </p:normalViewPr>
  <p:slideViewPr>
    <p:cSldViewPr snapToGrid="0">
      <p:cViewPr>
        <p:scale>
          <a:sx n="139" d="100"/>
          <a:sy n="139" d="100"/>
        </p:scale>
        <p:origin x="111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microsoft.com/office/2018/10/relationships/authors" Target="author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6C1A18-7E64-47D5-8926-E097A39FB706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807A857-5606-47A8-8022-30FE276E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0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248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8072" marR="0" lvl="0" indent="0" algn="l" defTabSz="9246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248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48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11:33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248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2488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1D3C9-4B70-7B34-F33B-A08CBCC4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1D6BD9-ADF7-4976-E268-005D6EDF6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8D20BA-0D20-BC54-B72A-1204541C1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1B10A1C-8C6D-9040-001A-45B76D7B32F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1FC32-EB39-354E-2087-5D95CB0E07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30D2C41-E42A-5416-2746-50A3980C7F1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11:41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5E6D4-D763-E658-C2FD-FFE5F43F4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03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3070-BE33-9947-7C3C-BD9EE4C4B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CCB40-9BEC-CC39-86A1-23ACAF974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29970-0D12-5880-9027-9B02CA85B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3481D89-BF16-AB3A-319B-DA594122BBE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3360D-986C-C3AC-A066-C67F0A6357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ED851B-B2D7-87AA-DA55-9BC4017FA2A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12:11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FF354-B693-49AD-4C16-741C4E3CC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530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507E6-7BAB-1B10-F404-ECB930FA9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98F5F-28A3-F25B-6C27-E11E58225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0845EE-C5A1-0397-3FF0-1D112ABD7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DA38CBD-43BC-8E92-C0A5-A3432494639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B9E37-899C-88AA-79CE-60360EDB8B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362E5FC-D42F-BCA8-54D8-837632FF06D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12:26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9CBC1-D36C-0068-7EFD-1AFBA8732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59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50A28-C57B-C68F-7CAE-D4B229E3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F2989E-D44C-DF91-0DBF-522F3807A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7CB1BC-0DD1-6891-C6A8-F623A8D7B1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44183DA-1CC6-8211-6220-4034DBC0549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FACF3-45D3-7202-043A-6F3BB0F0C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4894D4-BF2A-971B-AC1F-1F0B84A967D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775F4-D988-565F-CD54-C820DB0C4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242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8C344-9C08-385D-BD00-BCEE042D0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107C37-8329-76F5-D424-4136F69D2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E465B-22DF-6B48-DC39-E5F0282E9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B8C953D-E55B-E863-92E2-6B12EDF16C4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2FF4C1-CB1B-BF0D-22AD-58EDF41949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5BC9AB3-B236-6426-4FA9-9E3F30CAD6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1:23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04704-FCE2-FA46-325E-85E871352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825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ED7EB-654B-45CE-FA89-6557DBFED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8E5902-AB76-890C-D0A0-844C6F44ED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61C8D-AC0D-D0C1-D126-7068B7E3E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08A84BE-B82D-FF82-F2C7-DCE2F179423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5A598-6E24-9CEA-2DA0-2657720123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433D3F-5F61-CE47-FFC3-957A31E2A0D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1:29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9CD9E-8558-452F-77A1-1B8701B07F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207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9F1AE-9D42-F0A1-A5F6-4C3D7808F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4AAAC-3F49-3D68-EE85-33C9E6B3A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EBB9E-AC9D-720F-9AF7-2D7015DA6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3B3BFFB-B5F3-6088-736F-1B812D5CCC9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D134A-537C-2D7A-FCA9-AA2B83FB66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6B4E0AA-6D9A-4F76-0713-EB4045A6BF1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1:37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6DCAA-AFD2-21D1-FE08-D7BCE1590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599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16D59-15A1-114F-FE8A-26BE93F91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DB1FF1-85F9-F5D0-B1A7-FFB84302FE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6885F-84DB-52DB-3308-B5478EFFD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2F33C-5E77-8153-C707-05FA47DD27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76F5-BD97-4D76-A92D-0F3CAFF10E7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8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55753-FCE3-48F2-9EF3-20F7700723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2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3FEB4593-4B4C-1440-85FE-0E018BADD3C5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4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6645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7A857-5606-47A8-8022-30FE276E4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7A857-5606-47A8-8022-30FE276E43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3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F5333-3314-9AC9-9423-E5052241C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679621-C6D8-F6D9-1108-66722CE6E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2BD0F-63ED-4C84-BDFC-9CCAE5509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BFDDA-7560-5925-4F53-C362A0A2BB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BA76F5-BD97-4D76-A92D-0F3CAFF10E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961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F0E5A-B1E1-77D1-5596-C9001B6D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D40CD9-F227-D3CD-03C3-3188948BA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E0EF2B-3899-521D-3B65-22832C0A52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46AF8C8-9712-2309-1B64-CFC34F4E94A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FA3A5-3AB1-3401-475D-E3F6592699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A6FF13-51F6-2366-9EF5-FDC117177C1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11:32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3DF40-DE39-84BA-9C1D-03C917D2A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35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0D04-BF94-1C7D-54ED-B8454A663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EFCF71-82F6-F168-1BA3-B66AF61BF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675A9-9EA7-0597-BEE0-A63F02EEC4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DA1CDAA-4F20-A88F-F23B-7D594D415A0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FD79-F3AA-8994-9FC3-217FCAD8E3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11793F-E958-E090-8A89-D5EA4B3097E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11:34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E9844-8E29-D07C-DA60-9CB16D750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933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C6764-5F43-8CCA-DF6A-39B630780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B0572-2074-D113-747B-DB2D19309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596126-F39B-D876-F2BC-7252D4E8A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sz="3600" b="1" i="0" kern="1200" spc="0" baseline="0" dirty="0">
              <a:solidFill>
                <a:schemeClr val="bg1"/>
              </a:solidFill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E0CFC64-9076-7C3F-83C6-84510DC1336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60D40-FDC4-3BB1-292E-A0B5F0D814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A926AC-D475-8966-1C41-E9D78736D4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DB6565-EEE0-442A-8DC8-09FA435478B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12/11/25 11:46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313CF1-9972-CC22-D254-539A77D2D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617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0.jpe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6.jpe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1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0.jpe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1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2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8725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084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93653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3FEF3-9D00-09CB-83F7-C9D5B1766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3FB5D28-73A3-A4CB-FFDA-292F74CA55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A188C-F10F-4C83-174D-EFBD25844B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887865-9E87-9DBF-7F44-ACF8DE43B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4948461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9B71FFD-7E11-83F2-880C-8D703C7C1F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2C63DBF-7857-E2D4-17D8-21F62B2028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FCD737-ACB4-D384-3B92-4134DED138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634752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83433-DB48-D7DE-FE41-4E10F3FFD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0384-F885-D8EF-7DE5-83232529D4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C949A-52F6-E28B-998F-E86F0A83F0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5268311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89D54B-A001-3C9B-53E1-04316B3BEE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222C640-394F-EE5B-0FA9-E5491939EF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744645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49516-F004-2727-EC34-C35A66E0B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BBEE3-6B30-13C9-575E-7B770FB841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846141-30BB-6349-5A75-A40F1CF378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D6F48B-8B04-FC6C-17D2-83AB12D8F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73D55EC-7397-9898-8902-190FE45B8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69110B9-2855-AB2E-202A-3E44521C9A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7786618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7081A4-2B91-1C8C-161C-708A80E7D9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B104C7A-D63E-A066-E8D7-B98043CB3A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B254613-B18D-247D-66A7-B2CC159016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596A90C-554B-3D53-6DAC-6F8069D085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92F9F06-FF63-5182-671B-1702E61500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37005309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A1650-4DF4-CC38-D6DD-5BC26906D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486D5-5977-19EE-0B14-1ADCA56650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206487-12A7-82BB-3C16-C6DCE28E8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322964-D51A-9A14-53A7-D714876ADF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9636286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E17D8BD-AB4A-2F02-50CA-D618AF823D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15418E0-BE06-0F1A-5459-CC073A4BE6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0A36E-207E-75A5-CB29-662B1EFCC4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82058623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EAA3C13-9DA3-1B75-9547-E167393A6F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230775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1CF6D0-0C2D-6889-BAF5-6CDCB19E7E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F2303A6-EF8A-60CA-951F-523DD59E19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828023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3234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80B65-7D1E-323A-D336-539F076BDE29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5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733D71E-A22E-C680-7334-A6C3A5EB50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092881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DF7046-C647-E93D-A32E-0F6F878E12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1C1FE-53A8-FD0A-D89E-9319B8A6C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4068646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-4686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4924EF6-B646-5D66-F89E-A673663529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49EE9D8-1B24-EFB2-5C01-81990F3D9B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8B00A5F-B7B3-F636-DB43-E85461F85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9E523D7-7416-1A89-014E-77EB02A662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E4459C-0282-018D-401C-6ABE904345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1C1413E-054F-E967-E5D9-F9E8D53B0B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3B4CF72-EC4D-6F5F-869E-E6945EBE9B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26AEFC7-F985-B021-1350-AB9387D87F2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ABD76F7-93F6-147B-9D63-DBE2240953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A8BE3D2-324E-998B-F77F-5649BE38F6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CEEEF4A-C601-1805-0994-E2FC0AE835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9033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90350A-7F88-4C24-435D-927074A628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93A9580-786F-AD95-B3A3-12CAB8EAD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4567E80-3577-F478-52A1-B1558680DD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F2DD471-620A-D374-872A-A9D8B71CE04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4177218-1026-BB0E-AD96-7553F1B881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94462CF-1E49-DE4F-51A2-EC551D7657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29670600-24D1-55E3-159D-35DCC66C45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4B259DC-ED39-D22F-7CDF-EB8D69A2CCC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2F7EA14B-1E96-413A-4A44-A31A639B73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B96E268C-C430-4515-C925-150DF6279C1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79482B7-0D6F-A06E-CD58-B8419428F3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672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76A9AE8-63CA-BCDA-61B4-590AD62A1C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0" y="5341835"/>
            <a:ext cx="11430321" cy="44729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BE7B117-76E1-366C-88DC-3869405E2D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4688132"/>
            <a:ext cx="11430321" cy="670945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98294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439B36-6527-A769-607B-6411A8812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42814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7870" b="37870"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519429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8E04E0-F079-E9F0-EE97-0470892D2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9690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571"/>
            <a:ext cx="12192000" cy="518272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6B6F74F-BCB4-722B-FB98-2803DEADAC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05071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02C6F-1BD9-E778-0CDB-5D22989F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2ED2144-3CA3-E662-E3A4-35E5F5DDAC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2C9AD58-AFDC-8591-A260-EFD07F1E15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98651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CA19ACB-AC4A-BC91-8241-6D67F61FBF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1336FF6-3A95-9FE8-0813-63B5153740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23529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9328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48796482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819765738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059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5E1B-BD34-310E-72F9-20B0897B8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1238E-922F-549C-6726-FD386A46B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90E14-4C24-DDE9-67C2-F845F316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34CA7-6810-22D8-2F4A-15887B0D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19541-0FF8-8A93-C738-DCBE738D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522967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E870F-6831-6A4D-47A4-99627375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A662-F0FA-CBE6-602B-D985DABD6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8C255-D7F3-931D-34BC-BCBD1CE5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27A05-7A2E-91F1-FC0B-3AE82E2F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DEFF0-5390-06E2-2F2A-9B60EFEB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953277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5087-F563-CD88-064F-18A66A60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50F35-7DF9-9666-8479-B9089864D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44FAE-EDCD-65C8-B53D-D704F613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50F52-AFE1-A0F4-28C7-A6AE1F12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92FDB-EC70-5F9C-6466-C7F920FD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695989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BF5D-B5B0-41E6-6EEB-4896E15B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73F81-C824-DDB2-1885-1C4CDFCF5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7972C-AD4B-42D4-4863-C7C0795F7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1AF23-B328-DAD5-EBF3-A3C3723A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ACCE5-D332-8E0B-02B9-E954E36C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2D924-E2E1-CA9A-2076-45829D9D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679007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1EDE-5080-9380-CA75-C4FA85DA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F6251-F9E9-B756-B15A-E680C23CA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4B580-3A23-6425-1020-FC022EB30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EF357-1DB7-39B6-804B-67E71A07F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3E132-DCDC-540B-3C67-DD52B0ADF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11B2A4-85AF-FE84-C7A9-BDBFA114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1A5A1-4946-314A-90E0-839E1D9D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58258-EC6D-502D-A742-8A74CA937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499016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6400-8E48-C035-C6B7-E2C87C383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F84D5-96C4-F089-4487-5E9C46B8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FAB495-949C-6DA8-1CC1-AEBA8691D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CC136-4E8E-0C1E-D481-2C95502FA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764135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EAC31-C499-EA56-2800-F74454C1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6C2D57-F19C-4AF4-4296-5486680A4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D9AA39-61B3-D416-0153-2455B307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136445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3863-D4A5-899F-E3C8-BCD991ACA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57E4D-AD91-054F-81A9-172E3EDCF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A857A-14D3-C029-5795-33AE07254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80EFA-40A0-B586-05C2-1BD0D542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A96F0-AADE-F0F3-0097-F9ECB7C53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36201-E54D-32CB-81BA-25DE450F0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855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88620665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CE185-E2AB-0ED4-5F46-C6C94E9E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EB6876-3986-12B6-E9DF-6D768B539D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A9073-8E71-0457-3064-61F0D8D3D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3CC43-DC35-84BF-264C-E8A62E194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890B9-1E16-2868-B03B-E96D35611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35AED-0335-0022-9BCC-087752CA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964325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4CAF-F370-C024-CDDB-C79E9DC4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C2FCC5-8393-7693-5E76-99DB47054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4B6AA-9E46-BD54-F15F-A1C332792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D04A8-F622-CA08-F2EC-FFFD6919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5AEBE-85C4-D4CA-B3A7-78A1CC927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918807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84745C-3870-E399-48AD-480C25A44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2EBE0-3985-6384-29E4-4C965AC7F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4204E-99D3-0519-20E3-B71A21B1D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97FFB-932C-416E-460F-1451F308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11026-52DC-C988-AF48-D498D008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9517942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38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object with a blue and pink design&#10;&#10;AI-generated content may be incorrect.">
            <a:extLst>
              <a:ext uri="{FF2B5EF4-FFF2-40B4-BE49-F238E27FC236}">
                <a16:creationId xmlns:a16="http://schemas.microsoft.com/office/drawing/2014/main" id="{80F84BD0-616B-5158-BD28-96CA7BB515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5982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DFDC8B6A-3640-D600-39FD-41ADFBE1B5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Graphic 2">
            <a:extLst>
              <a:ext uri="{FF2B5EF4-FFF2-40B4-BE49-F238E27FC236}">
                <a16:creationId xmlns:a16="http://schemas.microsoft.com/office/drawing/2014/main" id="{E937196D-5DEA-7A23-E8EC-B71791A3680E}"/>
              </a:ext>
            </a:extLst>
          </p:cNvPr>
          <p:cNvSpPr/>
          <p:nvPr userDrawn="1"/>
        </p:nvSpPr>
        <p:spPr>
          <a:xfrm>
            <a:off x="584728" y="2517698"/>
            <a:ext cx="3633699" cy="1822605"/>
          </a:xfrm>
          <a:custGeom>
            <a:avLst/>
            <a:gdLst>
              <a:gd name="connsiteX0" fmla="*/ 452057 w 3246882"/>
              <a:gd name="connsiteY0" fmla="*/ 39338 h 1628584"/>
              <a:gd name="connsiteX1" fmla="*/ 576739 w 3246882"/>
              <a:gd name="connsiteY1" fmla="*/ 39338 h 1628584"/>
              <a:gd name="connsiteX2" fmla="*/ 576739 w 3246882"/>
              <a:gd name="connsiteY2" fmla="*/ 572929 h 1628584"/>
              <a:gd name="connsiteX3" fmla="*/ 486347 w 3246882"/>
              <a:gd name="connsiteY3" fmla="*/ 572929 h 1628584"/>
              <a:gd name="connsiteX4" fmla="*/ 486347 w 3246882"/>
              <a:gd name="connsiteY4" fmla="*/ 234315 h 1628584"/>
              <a:gd name="connsiteX5" fmla="*/ 486918 w 3246882"/>
              <a:gd name="connsiteY5" fmla="*/ 193548 h 1628584"/>
              <a:gd name="connsiteX6" fmla="*/ 487871 w 3246882"/>
              <a:gd name="connsiteY6" fmla="*/ 149066 h 1628584"/>
              <a:gd name="connsiteX7" fmla="*/ 485680 w 3246882"/>
              <a:gd name="connsiteY7" fmla="*/ 149066 h 1628584"/>
              <a:gd name="connsiteX8" fmla="*/ 479393 w 3246882"/>
              <a:gd name="connsiteY8" fmla="*/ 168593 h 1628584"/>
              <a:gd name="connsiteX9" fmla="*/ 472726 w 3246882"/>
              <a:gd name="connsiteY9" fmla="*/ 186309 h 1628584"/>
              <a:gd name="connsiteX10" fmla="*/ 319088 w 3246882"/>
              <a:gd name="connsiteY10" fmla="*/ 572929 h 1628584"/>
              <a:gd name="connsiteX11" fmla="*/ 254699 w 3246882"/>
              <a:gd name="connsiteY11" fmla="*/ 572929 h 1628584"/>
              <a:gd name="connsiteX12" fmla="*/ 99727 w 3246882"/>
              <a:gd name="connsiteY12" fmla="*/ 189643 h 1628584"/>
              <a:gd name="connsiteX13" fmla="*/ 93631 w 3246882"/>
              <a:gd name="connsiteY13" fmla="*/ 172307 h 1628584"/>
              <a:gd name="connsiteX14" fmla="*/ 85630 w 3246882"/>
              <a:gd name="connsiteY14" fmla="*/ 149066 h 1628584"/>
              <a:gd name="connsiteX15" fmla="*/ 83439 w 3246882"/>
              <a:gd name="connsiteY15" fmla="*/ 149066 h 1628584"/>
              <a:gd name="connsiteX16" fmla="*/ 84582 w 3246882"/>
              <a:gd name="connsiteY16" fmla="*/ 195739 h 1628584"/>
              <a:gd name="connsiteX17" fmla="*/ 84963 w 3246882"/>
              <a:gd name="connsiteY17" fmla="*/ 246507 h 1628584"/>
              <a:gd name="connsiteX18" fmla="*/ 84963 w 3246882"/>
              <a:gd name="connsiteY18" fmla="*/ 572834 h 1628584"/>
              <a:gd name="connsiteX19" fmla="*/ 0 w 3246882"/>
              <a:gd name="connsiteY19" fmla="*/ 572834 h 1628584"/>
              <a:gd name="connsiteX20" fmla="*/ 0 w 3246882"/>
              <a:gd name="connsiteY20" fmla="*/ 39338 h 1628584"/>
              <a:gd name="connsiteX21" fmla="*/ 129826 w 3246882"/>
              <a:gd name="connsiteY21" fmla="*/ 39338 h 1628584"/>
              <a:gd name="connsiteX22" fmla="*/ 266414 w 3246882"/>
              <a:gd name="connsiteY22" fmla="*/ 383477 h 1628584"/>
              <a:gd name="connsiteX23" fmla="*/ 278892 w 3246882"/>
              <a:gd name="connsiteY23" fmla="*/ 415671 h 1628584"/>
              <a:gd name="connsiteX24" fmla="*/ 288036 w 3246882"/>
              <a:gd name="connsiteY24" fmla="*/ 444913 h 1628584"/>
              <a:gd name="connsiteX25" fmla="*/ 290227 w 3246882"/>
              <a:gd name="connsiteY25" fmla="*/ 444913 h 1628584"/>
              <a:gd name="connsiteX26" fmla="*/ 302324 w 3246882"/>
              <a:gd name="connsiteY26" fmla="*/ 412528 h 1628584"/>
              <a:gd name="connsiteX27" fmla="*/ 313658 w 3246882"/>
              <a:gd name="connsiteY27" fmla="*/ 382429 h 1628584"/>
              <a:gd name="connsiteX28" fmla="*/ 452057 w 3246882"/>
              <a:gd name="connsiteY28" fmla="*/ 39338 h 1628584"/>
              <a:gd name="connsiteX29" fmla="*/ 712375 w 3246882"/>
              <a:gd name="connsiteY29" fmla="*/ 120872 h 1628584"/>
              <a:gd name="connsiteX30" fmla="*/ 752570 w 3246882"/>
              <a:gd name="connsiteY30" fmla="*/ 105632 h 1628584"/>
              <a:gd name="connsiteX31" fmla="*/ 767810 w 3246882"/>
              <a:gd name="connsiteY31" fmla="*/ 67723 h 1628584"/>
              <a:gd name="connsiteX32" fmla="*/ 752570 w 3246882"/>
              <a:gd name="connsiteY32" fmla="*/ 29813 h 1628584"/>
              <a:gd name="connsiteX33" fmla="*/ 712375 w 3246882"/>
              <a:gd name="connsiteY33" fmla="*/ 14573 h 1628584"/>
              <a:gd name="connsiteX34" fmla="*/ 672941 w 3246882"/>
              <a:gd name="connsiteY34" fmla="*/ 29813 h 1628584"/>
              <a:gd name="connsiteX35" fmla="*/ 657701 w 3246882"/>
              <a:gd name="connsiteY35" fmla="*/ 67437 h 1628584"/>
              <a:gd name="connsiteX36" fmla="*/ 672941 w 3246882"/>
              <a:gd name="connsiteY36" fmla="*/ 105156 h 1628584"/>
              <a:gd name="connsiteX37" fmla="*/ 712375 w 3246882"/>
              <a:gd name="connsiteY37" fmla="*/ 120968 h 1628584"/>
              <a:gd name="connsiteX38" fmla="*/ 667703 w 3246882"/>
              <a:gd name="connsiteY38" fmla="*/ 572929 h 1628584"/>
              <a:gd name="connsiteX39" fmla="*/ 756666 w 3246882"/>
              <a:gd name="connsiteY39" fmla="*/ 572929 h 1628584"/>
              <a:gd name="connsiteX40" fmla="*/ 756666 w 3246882"/>
              <a:gd name="connsiteY40" fmla="*/ 191929 h 1628584"/>
              <a:gd name="connsiteX41" fmla="*/ 667703 w 3246882"/>
              <a:gd name="connsiteY41" fmla="*/ 191929 h 1628584"/>
              <a:gd name="connsiteX42" fmla="*/ 667703 w 3246882"/>
              <a:gd name="connsiteY42" fmla="*/ 572929 h 1628584"/>
              <a:gd name="connsiteX43" fmla="*/ 1179100 w 3246882"/>
              <a:gd name="connsiteY43" fmla="*/ 500348 h 1628584"/>
              <a:gd name="connsiteX44" fmla="*/ 1110234 w 3246882"/>
              <a:gd name="connsiteY44" fmla="*/ 461677 h 1628584"/>
              <a:gd name="connsiteX45" fmla="*/ 1072325 w 3246882"/>
              <a:gd name="connsiteY45" fmla="*/ 497205 h 1628584"/>
              <a:gd name="connsiteX46" fmla="*/ 1025843 w 3246882"/>
              <a:gd name="connsiteY46" fmla="*/ 507778 h 1628584"/>
              <a:gd name="connsiteX47" fmla="*/ 948500 w 3246882"/>
              <a:gd name="connsiteY47" fmla="*/ 475393 h 1628584"/>
              <a:gd name="connsiteX48" fmla="*/ 919448 w 3246882"/>
              <a:gd name="connsiteY48" fmla="*/ 383096 h 1628584"/>
              <a:gd name="connsiteX49" fmla="*/ 948881 w 3246882"/>
              <a:gd name="connsiteY49" fmla="*/ 288608 h 1628584"/>
              <a:gd name="connsiteX50" fmla="*/ 1023652 w 3246882"/>
              <a:gd name="connsiteY50" fmla="*/ 254794 h 1628584"/>
              <a:gd name="connsiteX51" fmla="*/ 1069753 w 3246882"/>
              <a:gd name="connsiteY51" fmla="*/ 265557 h 1628584"/>
              <a:gd name="connsiteX52" fmla="*/ 1106996 w 3246882"/>
              <a:gd name="connsiteY52" fmla="*/ 302038 h 1628584"/>
              <a:gd name="connsiteX53" fmla="*/ 1176909 w 3246882"/>
              <a:gd name="connsiteY53" fmla="*/ 267462 h 1628584"/>
              <a:gd name="connsiteX54" fmla="*/ 1116806 w 3246882"/>
              <a:gd name="connsiteY54" fmla="*/ 204407 h 1628584"/>
              <a:gd name="connsiteX55" fmla="*/ 1026605 w 3246882"/>
              <a:gd name="connsiteY55" fmla="*/ 182975 h 1628584"/>
              <a:gd name="connsiteX56" fmla="*/ 883730 w 3246882"/>
              <a:gd name="connsiteY56" fmla="*/ 238220 h 1628584"/>
              <a:gd name="connsiteX57" fmla="*/ 828675 w 3246882"/>
              <a:gd name="connsiteY57" fmla="*/ 389096 h 1628584"/>
              <a:gd name="connsiteX58" fmla="*/ 880396 w 3246882"/>
              <a:gd name="connsiteY58" fmla="*/ 529019 h 1628584"/>
              <a:gd name="connsiteX59" fmla="*/ 1023652 w 3246882"/>
              <a:gd name="connsiteY59" fmla="*/ 581882 h 1628584"/>
              <a:gd name="connsiteX60" fmla="*/ 1113473 w 3246882"/>
              <a:gd name="connsiteY60" fmla="*/ 561785 h 1628584"/>
              <a:gd name="connsiteX61" fmla="*/ 1179100 w 3246882"/>
              <a:gd name="connsiteY61" fmla="*/ 500348 h 1628584"/>
              <a:gd name="connsiteX62" fmla="*/ 1438656 w 3246882"/>
              <a:gd name="connsiteY62" fmla="*/ 185166 h 1628584"/>
              <a:gd name="connsiteX63" fmla="*/ 1378363 w 3246882"/>
              <a:gd name="connsiteY63" fmla="*/ 204692 h 1628584"/>
              <a:gd name="connsiteX64" fmla="*/ 1338929 w 3246882"/>
              <a:gd name="connsiteY64" fmla="*/ 260699 h 1628584"/>
              <a:gd name="connsiteX65" fmla="*/ 1337405 w 3246882"/>
              <a:gd name="connsiteY65" fmla="*/ 260699 h 1628584"/>
              <a:gd name="connsiteX66" fmla="*/ 1337405 w 3246882"/>
              <a:gd name="connsiteY66" fmla="*/ 191834 h 1628584"/>
              <a:gd name="connsiteX67" fmla="*/ 1248442 w 3246882"/>
              <a:gd name="connsiteY67" fmla="*/ 191834 h 1628584"/>
              <a:gd name="connsiteX68" fmla="*/ 1248442 w 3246882"/>
              <a:gd name="connsiteY68" fmla="*/ 572834 h 1628584"/>
              <a:gd name="connsiteX69" fmla="*/ 1337405 w 3246882"/>
              <a:gd name="connsiteY69" fmla="*/ 572834 h 1628584"/>
              <a:gd name="connsiteX70" fmla="*/ 1337405 w 3246882"/>
              <a:gd name="connsiteY70" fmla="*/ 384524 h 1628584"/>
              <a:gd name="connsiteX71" fmla="*/ 1361027 w 3246882"/>
              <a:gd name="connsiteY71" fmla="*/ 296323 h 1628584"/>
              <a:gd name="connsiteX72" fmla="*/ 1422940 w 3246882"/>
              <a:gd name="connsiteY72" fmla="*/ 262795 h 1628584"/>
              <a:gd name="connsiteX73" fmla="*/ 1446181 w 3246882"/>
              <a:gd name="connsiteY73" fmla="*/ 265176 h 1628584"/>
              <a:gd name="connsiteX74" fmla="*/ 1467993 w 3246882"/>
              <a:gd name="connsiteY74" fmla="*/ 271653 h 1628584"/>
              <a:gd name="connsiteX75" fmla="*/ 1491806 w 3246882"/>
              <a:gd name="connsiteY75" fmla="*/ 195739 h 1628584"/>
              <a:gd name="connsiteX76" fmla="*/ 1465421 w 3246882"/>
              <a:gd name="connsiteY76" fmla="*/ 187166 h 1628584"/>
              <a:gd name="connsiteX77" fmla="*/ 1438656 w 3246882"/>
              <a:gd name="connsiteY77" fmla="*/ 184976 h 1628584"/>
              <a:gd name="connsiteX78" fmla="*/ 1855375 w 3246882"/>
              <a:gd name="connsiteY78" fmla="*/ 237649 h 1628584"/>
              <a:gd name="connsiteX79" fmla="*/ 1907667 w 3246882"/>
              <a:gd name="connsiteY79" fmla="*/ 379000 h 1628584"/>
              <a:gd name="connsiteX80" fmla="*/ 1852613 w 3246882"/>
              <a:gd name="connsiteY80" fmla="*/ 524637 h 1628584"/>
              <a:gd name="connsiteX81" fmla="*/ 1707166 w 3246882"/>
              <a:gd name="connsiteY81" fmla="*/ 581787 h 1628584"/>
              <a:gd name="connsiteX82" fmla="*/ 1562957 w 3246882"/>
              <a:gd name="connsiteY82" fmla="*/ 528542 h 1628584"/>
              <a:gd name="connsiteX83" fmla="*/ 1509522 w 3246882"/>
              <a:gd name="connsiteY83" fmla="*/ 385286 h 1628584"/>
              <a:gd name="connsiteX84" fmla="*/ 1566101 w 3246882"/>
              <a:gd name="connsiteY84" fmla="*/ 238506 h 1628584"/>
              <a:gd name="connsiteX85" fmla="*/ 1712309 w 3246882"/>
              <a:gd name="connsiteY85" fmla="*/ 182880 h 1628584"/>
              <a:gd name="connsiteX86" fmla="*/ 1855375 w 3246882"/>
              <a:gd name="connsiteY86" fmla="*/ 237554 h 1628584"/>
              <a:gd name="connsiteX87" fmla="*/ 1816513 w 3246882"/>
              <a:gd name="connsiteY87" fmla="*/ 381286 h 1628584"/>
              <a:gd name="connsiteX88" fmla="*/ 1788605 w 3246882"/>
              <a:gd name="connsiteY88" fmla="*/ 289751 h 1628584"/>
              <a:gd name="connsiteX89" fmla="*/ 1710118 w 3246882"/>
              <a:gd name="connsiteY89" fmla="*/ 255175 h 1628584"/>
              <a:gd name="connsiteX90" fmla="*/ 1630299 w 3246882"/>
              <a:gd name="connsiteY90" fmla="*/ 290894 h 1628584"/>
              <a:gd name="connsiteX91" fmla="*/ 1600391 w 3246882"/>
              <a:gd name="connsiteY91" fmla="*/ 383572 h 1628584"/>
              <a:gd name="connsiteX92" fmla="*/ 1630013 w 3246882"/>
              <a:gd name="connsiteY92" fmla="*/ 476250 h 1628584"/>
              <a:gd name="connsiteX93" fmla="*/ 1710595 w 3246882"/>
              <a:gd name="connsiteY93" fmla="*/ 510064 h 1628584"/>
              <a:gd name="connsiteX94" fmla="*/ 1788890 w 3246882"/>
              <a:gd name="connsiteY94" fmla="*/ 475107 h 1628584"/>
              <a:gd name="connsiteX95" fmla="*/ 1816608 w 3246882"/>
              <a:gd name="connsiteY95" fmla="*/ 381381 h 1628584"/>
              <a:gd name="connsiteX96" fmla="*/ 2123313 w 3246882"/>
              <a:gd name="connsiteY96" fmla="*/ 339566 h 1628584"/>
              <a:gd name="connsiteX97" fmla="*/ 2068068 w 3246882"/>
              <a:gd name="connsiteY97" fmla="*/ 321374 h 1628584"/>
              <a:gd name="connsiteX98" fmla="*/ 2053400 w 3246882"/>
              <a:gd name="connsiteY98" fmla="*/ 292322 h 1628584"/>
              <a:gd name="connsiteX99" fmla="*/ 2067497 w 3246882"/>
              <a:gd name="connsiteY99" fmla="*/ 261461 h 1628584"/>
              <a:gd name="connsiteX100" fmla="*/ 2108835 w 3246882"/>
              <a:gd name="connsiteY100" fmla="*/ 249555 h 1628584"/>
              <a:gd name="connsiteX101" fmla="*/ 2152555 w 3246882"/>
              <a:gd name="connsiteY101" fmla="*/ 258509 h 1628584"/>
              <a:gd name="connsiteX102" fmla="*/ 2188083 w 3246882"/>
              <a:gd name="connsiteY102" fmla="*/ 285274 h 1628584"/>
              <a:gd name="connsiteX103" fmla="*/ 2239804 w 3246882"/>
              <a:gd name="connsiteY103" fmla="*/ 238411 h 1628584"/>
              <a:gd name="connsiteX104" fmla="*/ 2184368 w 3246882"/>
              <a:gd name="connsiteY104" fmla="*/ 196691 h 1628584"/>
              <a:gd name="connsiteX105" fmla="*/ 2111407 w 3246882"/>
              <a:gd name="connsiteY105" fmla="*/ 182880 h 1628584"/>
              <a:gd name="connsiteX106" fmla="*/ 2010251 w 3246882"/>
              <a:gd name="connsiteY106" fmla="*/ 214694 h 1628584"/>
              <a:gd name="connsiteX107" fmla="*/ 1970056 w 3246882"/>
              <a:gd name="connsiteY107" fmla="*/ 302324 h 1628584"/>
              <a:gd name="connsiteX108" fmla="*/ 1999679 w 3246882"/>
              <a:gd name="connsiteY108" fmla="*/ 375476 h 1628584"/>
              <a:gd name="connsiteX109" fmla="*/ 2104073 w 3246882"/>
              <a:gd name="connsiteY109" fmla="*/ 418052 h 1628584"/>
              <a:gd name="connsiteX110" fmla="*/ 2149983 w 3246882"/>
              <a:gd name="connsiteY110" fmla="*/ 436055 h 1628584"/>
              <a:gd name="connsiteX111" fmla="*/ 2165414 w 3246882"/>
              <a:gd name="connsiteY111" fmla="*/ 467106 h 1628584"/>
              <a:gd name="connsiteX112" fmla="*/ 2149031 w 3246882"/>
              <a:gd name="connsiteY112" fmla="*/ 502253 h 1628584"/>
              <a:gd name="connsiteX113" fmla="*/ 2103311 w 3246882"/>
              <a:gd name="connsiteY113" fmla="*/ 514731 h 1628584"/>
              <a:gd name="connsiteX114" fmla="*/ 2053685 w 3246882"/>
              <a:gd name="connsiteY114" fmla="*/ 503015 h 1628584"/>
              <a:gd name="connsiteX115" fmla="*/ 2009204 w 3246882"/>
              <a:gd name="connsiteY115" fmla="*/ 463772 h 1628584"/>
              <a:gd name="connsiteX116" fmla="*/ 1955673 w 3246882"/>
              <a:gd name="connsiteY116" fmla="*/ 511778 h 1628584"/>
              <a:gd name="connsiteX117" fmla="*/ 2015966 w 3246882"/>
              <a:gd name="connsiteY117" fmla="*/ 563880 h 1628584"/>
              <a:gd name="connsiteX118" fmla="*/ 2102644 w 3246882"/>
              <a:gd name="connsiteY118" fmla="*/ 581787 h 1628584"/>
              <a:gd name="connsiteX119" fmla="*/ 2208657 w 3246882"/>
              <a:gd name="connsiteY119" fmla="*/ 547973 h 1628584"/>
              <a:gd name="connsiteX120" fmla="*/ 2249234 w 3246882"/>
              <a:gd name="connsiteY120" fmla="*/ 459010 h 1628584"/>
              <a:gd name="connsiteX121" fmla="*/ 2217992 w 3246882"/>
              <a:gd name="connsiteY121" fmla="*/ 380143 h 1628584"/>
              <a:gd name="connsiteX122" fmla="*/ 2123504 w 3246882"/>
              <a:gd name="connsiteY122" fmla="*/ 339566 h 1628584"/>
              <a:gd name="connsiteX123" fmla="*/ 2658332 w 3246882"/>
              <a:gd name="connsiteY123" fmla="*/ 237649 h 1628584"/>
              <a:gd name="connsiteX124" fmla="*/ 2710624 w 3246882"/>
              <a:gd name="connsiteY124" fmla="*/ 379000 h 1628584"/>
              <a:gd name="connsiteX125" fmla="*/ 2655570 w 3246882"/>
              <a:gd name="connsiteY125" fmla="*/ 524637 h 1628584"/>
              <a:gd name="connsiteX126" fmla="*/ 2510123 w 3246882"/>
              <a:gd name="connsiteY126" fmla="*/ 581787 h 1628584"/>
              <a:gd name="connsiteX127" fmla="*/ 2365915 w 3246882"/>
              <a:gd name="connsiteY127" fmla="*/ 528542 h 1628584"/>
              <a:gd name="connsiteX128" fmla="*/ 2312480 w 3246882"/>
              <a:gd name="connsiteY128" fmla="*/ 385286 h 1628584"/>
              <a:gd name="connsiteX129" fmla="*/ 2369058 w 3246882"/>
              <a:gd name="connsiteY129" fmla="*/ 238506 h 1628584"/>
              <a:gd name="connsiteX130" fmla="*/ 2515267 w 3246882"/>
              <a:gd name="connsiteY130" fmla="*/ 182880 h 1628584"/>
              <a:gd name="connsiteX131" fmla="*/ 2658332 w 3246882"/>
              <a:gd name="connsiteY131" fmla="*/ 237554 h 1628584"/>
              <a:gd name="connsiteX132" fmla="*/ 2619375 w 3246882"/>
              <a:gd name="connsiteY132" fmla="*/ 381286 h 1628584"/>
              <a:gd name="connsiteX133" fmla="*/ 2591467 w 3246882"/>
              <a:gd name="connsiteY133" fmla="*/ 289751 h 1628584"/>
              <a:gd name="connsiteX134" fmla="*/ 2512981 w 3246882"/>
              <a:gd name="connsiteY134" fmla="*/ 255175 h 1628584"/>
              <a:gd name="connsiteX135" fmla="*/ 2433161 w 3246882"/>
              <a:gd name="connsiteY135" fmla="*/ 290894 h 1628584"/>
              <a:gd name="connsiteX136" fmla="*/ 2403253 w 3246882"/>
              <a:gd name="connsiteY136" fmla="*/ 383572 h 1628584"/>
              <a:gd name="connsiteX137" fmla="*/ 2432876 w 3246882"/>
              <a:gd name="connsiteY137" fmla="*/ 476250 h 1628584"/>
              <a:gd name="connsiteX138" fmla="*/ 2513457 w 3246882"/>
              <a:gd name="connsiteY138" fmla="*/ 510064 h 1628584"/>
              <a:gd name="connsiteX139" fmla="*/ 2591753 w 3246882"/>
              <a:gd name="connsiteY139" fmla="*/ 475107 h 1628584"/>
              <a:gd name="connsiteX140" fmla="*/ 2619470 w 3246882"/>
              <a:gd name="connsiteY140" fmla="*/ 381381 h 1628584"/>
              <a:gd name="connsiteX141" fmla="*/ 3219260 w 3246882"/>
              <a:gd name="connsiteY141" fmla="*/ 494729 h 1628584"/>
              <a:gd name="connsiteX142" fmla="*/ 3196209 w 3246882"/>
              <a:gd name="connsiteY142" fmla="*/ 507397 h 1628584"/>
              <a:gd name="connsiteX143" fmla="*/ 3175349 w 3246882"/>
              <a:gd name="connsiteY143" fmla="*/ 511112 h 1628584"/>
              <a:gd name="connsiteX144" fmla="*/ 3144107 w 3246882"/>
              <a:gd name="connsiteY144" fmla="*/ 497872 h 1628584"/>
              <a:gd name="connsiteX145" fmla="*/ 3132963 w 3246882"/>
              <a:gd name="connsiteY145" fmla="*/ 456724 h 1628584"/>
              <a:gd name="connsiteX146" fmla="*/ 3132963 w 3246882"/>
              <a:gd name="connsiteY146" fmla="*/ 260985 h 1628584"/>
              <a:gd name="connsiteX147" fmla="*/ 3230118 w 3246882"/>
              <a:gd name="connsiteY147" fmla="*/ 260985 h 1628584"/>
              <a:gd name="connsiteX148" fmla="*/ 3230118 w 3246882"/>
              <a:gd name="connsiteY148" fmla="*/ 191738 h 1628584"/>
              <a:gd name="connsiteX149" fmla="*/ 3132963 w 3246882"/>
              <a:gd name="connsiteY149" fmla="*/ 191738 h 1628584"/>
              <a:gd name="connsiteX150" fmla="*/ 3132963 w 3246882"/>
              <a:gd name="connsiteY150" fmla="*/ 82677 h 1628584"/>
              <a:gd name="connsiteX151" fmla="*/ 3043999 w 3246882"/>
              <a:gd name="connsiteY151" fmla="*/ 98298 h 1628584"/>
              <a:gd name="connsiteX152" fmla="*/ 3043999 w 3246882"/>
              <a:gd name="connsiteY152" fmla="*/ 191643 h 1628584"/>
              <a:gd name="connsiteX153" fmla="*/ 2893028 w 3246882"/>
              <a:gd name="connsiteY153" fmla="*/ 191643 h 1628584"/>
              <a:gd name="connsiteX154" fmla="*/ 2893028 w 3246882"/>
              <a:gd name="connsiteY154" fmla="*/ 130969 h 1628584"/>
              <a:gd name="connsiteX155" fmla="*/ 2905887 w 3246882"/>
              <a:gd name="connsiteY155" fmla="*/ 86297 h 1628584"/>
              <a:gd name="connsiteX156" fmla="*/ 2942558 w 3246882"/>
              <a:gd name="connsiteY156" fmla="*/ 71438 h 1628584"/>
              <a:gd name="connsiteX157" fmla="*/ 2965037 w 3246882"/>
              <a:gd name="connsiteY157" fmla="*/ 74962 h 1628584"/>
              <a:gd name="connsiteX158" fmla="*/ 2984945 w 3246882"/>
              <a:gd name="connsiteY158" fmla="*/ 84868 h 1628584"/>
              <a:gd name="connsiteX159" fmla="*/ 3021425 w 3246882"/>
              <a:gd name="connsiteY159" fmla="*/ 20479 h 1628584"/>
              <a:gd name="connsiteX160" fmla="*/ 2981230 w 3246882"/>
              <a:gd name="connsiteY160" fmla="*/ 5048 h 1628584"/>
              <a:gd name="connsiteX161" fmla="*/ 2938844 w 3246882"/>
              <a:gd name="connsiteY161" fmla="*/ 0 h 1628584"/>
              <a:gd name="connsiteX162" fmla="*/ 2839688 w 3246882"/>
              <a:gd name="connsiteY162" fmla="*/ 34957 h 1628584"/>
              <a:gd name="connsiteX163" fmla="*/ 2804541 w 3246882"/>
              <a:gd name="connsiteY163" fmla="*/ 130207 h 1628584"/>
              <a:gd name="connsiteX164" fmla="*/ 2804541 w 3246882"/>
              <a:gd name="connsiteY164" fmla="*/ 191643 h 1628584"/>
              <a:gd name="connsiteX165" fmla="*/ 2739771 w 3246882"/>
              <a:gd name="connsiteY165" fmla="*/ 191643 h 1628584"/>
              <a:gd name="connsiteX166" fmla="*/ 2739771 w 3246882"/>
              <a:gd name="connsiteY166" fmla="*/ 260890 h 1628584"/>
              <a:gd name="connsiteX167" fmla="*/ 2804541 w 3246882"/>
              <a:gd name="connsiteY167" fmla="*/ 260890 h 1628584"/>
              <a:gd name="connsiteX168" fmla="*/ 2804541 w 3246882"/>
              <a:gd name="connsiteY168" fmla="*/ 572643 h 1628584"/>
              <a:gd name="connsiteX169" fmla="*/ 2893124 w 3246882"/>
              <a:gd name="connsiteY169" fmla="*/ 572643 h 1628584"/>
              <a:gd name="connsiteX170" fmla="*/ 2893124 w 3246882"/>
              <a:gd name="connsiteY170" fmla="*/ 261080 h 1628584"/>
              <a:gd name="connsiteX171" fmla="*/ 3044095 w 3246882"/>
              <a:gd name="connsiteY171" fmla="*/ 261080 h 1628584"/>
              <a:gd name="connsiteX172" fmla="*/ 3044095 w 3246882"/>
              <a:gd name="connsiteY172" fmla="*/ 469487 h 1628584"/>
              <a:gd name="connsiteX173" fmla="*/ 3072384 w 3246882"/>
              <a:gd name="connsiteY173" fmla="*/ 553212 h 1628584"/>
              <a:gd name="connsiteX174" fmla="*/ 3156871 w 3246882"/>
              <a:gd name="connsiteY174" fmla="*/ 581882 h 1628584"/>
              <a:gd name="connsiteX175" fmla="*/ 3208020 w 3246882"/>
              <a:gd name="connsiteY175" fmla="*/ 574643 h 1628584"/>
              <a:gd name="connsiteX176" fmla="*/ 3246882 w 3246882"/>
              <a:gd name="connsiteY176" fmla="*/ 555117 h 1628584"/>
              <a:gd name="connsiteX177" fmla="*/ 3219355 w 3246882"/>
              <a:gd name="connsiteY177" fmla="*/ 494824 h 1628584"/>
              <a:gd name="connsiteX178" fmla="*/ 0 w 3246882"/>
              <a:gd name="connsiteY178" fmla="*/ 1449229 h 1628584"/>
              <a:gd name="connsiteX179" fmla="*/ 91154 w 3246882"/>
              <a:gd name="connsiteY179" fmla="*/ 1449229 h 1628584"/>
              <a:gd name="connsiteX180" fmla="*/ 91154 w 3246882"/>
              <a:gd name="connsiteY180" fmla="*/ 915638 h 1628584"/>
              <a:gd name="connsiteX181" fmla="*/ 0 w 3246882"/>
              <a:gd name="connsiteY181" fmla="*/ 915638 h 1628584"/>
              <a:gd name="connsiteX182" fmla="*/ 0 w 3246882"/>
              <a:gd name="connsiteY182" fmla="*/ 1449229 h 1628584"/>
              <a:gd name="connsiteX183" fmla="*/ 463391 w 3246882"/>
              <a:gd name="connsiteY183" fmla="*/ 1068229 h 1628584"/>
              <a:gd name="connsiteX184" fmla="*/ 552355 w 3246882"/>
              <a:gd name="connsiteY184" fmla="*/ 1068229 h 1628584"/>
              <a:gd name="connsiteX185" fmla="*/ 552355 w 3246882"/>
              <a:gd name="connsiteY185" fmla="*/ 1426559 h 1628584"/>
              <a:gd name="connsiteX186" fmla="*/ 499682 w 3246882"/>
              <a:gd name="connsiteY186" fmla="*/ 1575721 h 1628584"/>
              <a:gd name="connsiteX187" fmla="*/ 354806 w 3246882"/>
              <a:gd name="connsiteY187" fmla="*/ 1628585 h 1628584"/>
              <a:gd name="connsiteX188" fmla="*/ 254318 w 3246882"/>
              <a:gd name="connsiteY188" fmla="*/ 1608677 h 1628584"/>
              <a:gd name="connsiteX189" fmla="*/ 176213 w 3246882"/>
              <a:gd name="connsiteY189" fmla="*/ 1547431 h 1628584"/>
              <a:gd name="connsiteX190" fmla="*/ 240983 w 3246882"/>
              <a:gd name="connsiteY190" fmla="*/ 1499426 h 1628584"/>
              <a:gd name="connsiteX191" fmla="*/ 290322 w 3246882"/>
              <a:gd name="connsiteY191" fmla="*/ 1543907 h 1628584"/>
              <a:gd name="connsiteX192" fmla="*/ 356330 w 3246882"/>
              <a:gd name="connsiteY192" fmla="*/ 1558576 h 1628584"/>
              <a:gd name="connsiteX193" fmla="*/ 434816 w 3246882"/>
              <a:gd name="connsiteY193" fmla="*/ 1529144 h 1628584"/>
              <a:gd name="connsiteX194" fmla="*/ 463487 w 3246882"/>
              <a:gd name="connsiteY194" fmla="*/ 1441704 h 1628584"/>
              <a:gd name="connsiteX195" fmla="*/ 463487 w 3246882"/>
              <a:gd name="connsiteY195" fmla="*/ 1398175 h 1628584"/>
              <a:gd name="connsiteX196" fmla="*/ 461963 w 3246882"/>
              <a:gd name="connsiteY196" fmla="*/ 1398175 h 1628584"/>
              <a:gd name="connsiteX197" fmla="*/ 411194 w 3246882"/>
              <a:gd name="connsiteY197" fmla="*/ 1442847 h 1628584"/>
              <a:gd name="connsiteX198" fmla="*/ 336995 w 3246882"/>
              <a:gd name="connsiteY198" fmla="*/ 1458087 h 1628584"/>
              <a:gd name="connsiteX199" fmla="*/ 217932 w 3246882"/>
              <a:gd name="connsiteY199" fmla="*/ 1408081 h 1628584"/>
              <a:gd name="connsiteX200" fmla="*/ 172879 w 3246882"/>
              <a:gd name="connsiteY200" fmla="*/ 1268730 h 1628584"/>
              <a:gd name="connsiteX201" fmla="*/ 224790 w 3246882"/>
              <a:gd name="connsiteY201" fmla="*/ 1114520 h 1628584"/>
              <a:gd name="connsiteX202" fmla="*/ 353759 w 3246882"/>
              <a:gd name="connsiteY202" fmla="*/ 1059275 h 1628584"/>
              <a:gd name="connsiteX203" fmla="*/ 416052 w 3246882"/>
              <a:gd name="connsiteY203" fmla="*/ 1071944 h 1628584"/>
              <a:gd name="connsiteX204" fmla="*/ 461963 w 3246882"/>
              <a:gd name="connsiteY204" fmla="*/ 1108043 h 1628584"/>
              <a:gd name="connsiteX205" fmla="*/ 463487 w 3246882"/>
              <a:gd name="connsiteY205" fmla="*/ 1108043 h 1628584"/>
              <a:gd name="connsiteX206" fmla="*/ 463487 w 3246882"/>
              <a:gd name="connsiteY206" fmla="*/ 1068229 h 1628584"/>
              <a:gd name="connsiteX207" fmla="*/ 464153 w 3246882"/>
              <a:gd name="connsiteY207" fmla="*/ 1228154 h 1628584"/>
              <a:gd name="connsiteX208" fmla="*/ 437007 w 3246882"/>
              <a:gd name="connsiteY208" fmla="*/ 1159478 h 1628584"/>
              <a:gd name="connsiteX209" fmla="*/ 367094 w 3246882"/>
              <a:gd name="connsiteY209" fmla="*/ 1130999 h 1628584"/>
              <a:gd name="connsiteX210" fmla="*/ 291560 w 3246882"/>
              <a:gd name="connsiteY210" fmla="*/ 1165765 h 1628584"/>
              <a:gd name="connsiteX211" fmla="*/ 263652 w 3246882"/>
              <a:gd name="connsiteY211" fmla="*/ 1263777 h 1628584"/>
              <a:gd name="connsiteX212" fmla="*/ 289465 w 3246882"/>
              <a:gd name="connsiteY212" fmla="*/ 1353407 h 1628584"/>
              <a:gd name="connsiteX213" fmla="*/ 361093 w 3246882"/>
              <a:gd name="connsiteY213" fmla="*/ 1386173 h 1628584"/>
              <a:gd name="connsiteX214" fmla="*/ 435483 w 3246882"/>
              <a:gd name="connsiteY214" fmla="*/ 1354360 h 1628584"/>
              <a:gd name="connsiteX215" fmla="*/ 464153 w 3246882"/>
              <a:gd name="connsiteY215" fmla="*/ 1271588 h 1628584"/>
              <a:gd name="connsiteX216" fmla="*/ 464153 w 3246882"/>
              <a:gd name="connsiteY216" fmla="*/ 1228058 h 1628584"/>
              <a:gd name="connsiteX217" fmla="*/ 860965 w 3246882"/>
              <a:gd name="connsiteY217" fmla="*/ 1059275 h 1628584"/>
              <a:gd name="connsiteX218" fmla="*/ 791432 w 3246882"/>
              <a:gd name="connsiteY218" fmla="*/ 1075087 h 1628584"/>
              <a:gd name="connsiteX219" fmla="*/ 738950 w 3246882"/>
              <a:gd name="connsiteY219" fmla="*/ 1119950 h 1628584"/>
              <a:gd name="connsiteX220" fmla="*/ 737426 w 3246882"/>
              <a:gd name="connsiteY220" fmla="*/ 1119950 h 1628584"/>
              <a:gd name="connsiteX221" fmla="*/ 737426 w 3246882"/>
              <a:gd name="connsiteY221" fmla="*/ 1068229 h 1628584"/>
              <a:gd name="connsiteX222" fmla="*/ 648462 w 3246882"/>
              <a:gd name="connsiteY222" fmla="*/ 1068229 h 1628584"/>
              <a:gd name="connsiteX223" fmla="*/ 648462 w 3246882"/>
              <a:gd name="connsiteY223" fmla="*/ 1449229 h 1628584"/>
              <a:gd name="connsiteX224" fmla="*/ 737426 w 3246882"/>
              <a:gd name="connsiteY224" fmla="*/ 1449229 h 1628584"/>
              <a:gd name="connsiteX225" fmla="*/ 737426 w 3246882"/>
              <a:gd name="connsiteY225" fmla="*/ 1231964 h 1628584"/>
              <a:gd name="connsiteX226" fmla="*/ 762572 w 3246882"/>
              <a:gd name="connsiteY226" fmla="*/ 1159764 h 1628584"/>
              <a:gd name="connsiteX227" fmla="*/ 827151 w 3246882"/>
              <a:gd name="connsiteY227" fmla="*/ 1131094 h 1628584"/>
              <a:gd name="connsiteX228" fmla="*/ 882968 w 3246882"/>
              <a:gd name="connsiteY228" fmla="*/ 1155668 h 1628584"/>
              <a:gd name="connsiteX229" fmla="*/ 901541 w 3246882"/>
              <a:gd name="connsiteY229" fmla="*/ 1226725 h 1628584"/>
              <a:gd name="connsiteX230" fmla="*/ 901541 w 3246882"/>
              <a:gd name="connsiteY230" fmla="*/ 1449229 h 1628584"/>
              <a:gd name="connsiteX231" fmla="*/ 990505 w 3246882"/>
              <a:gd name="connsiteY231" fmla="*/ 1449229 h 1628584"/>
              <a:gd name="connsiteX232" fmla="*/ 990505 w 3246882"/>
              <a:gd name="connsiteY232" fmla="*/ 1214819 h 1628584"/>
              <a:gd name="connsiteX233" fmla="*/ 957358 w 3246882"/>
              <a:gd name="connsiteY233" fmla="*/ 1099661 h 1628584"/>
              <a:gd name="connsiteX234" fmla="*/ 860965 w 3246882"/>
              <a:gd name="connsiteY234" fmla="*/ 1059275 h 1628584"/>
              <a:gd name="connsiteX235" fmla="*/ 1124236 w 3246882"/>
              <a:gd name="connsiteY235" fmla="*/ 890683 h 1628584"/>
              <a:gd name="connsiteX236" fmla="*/ 1084802 w 3246882"/>
              <a:gd name="connsiteY236" fmla="*/ 905923 h 1628584"/>
              <a:gd name="connsiteX237" fmla="*/ 1069562 w 3246882"/>
              <a:gd name="connsiteY237" fmla="*/ 943547 h 1628584"/>
              <a:gd name="connsiteX238" fmla="*/ 1084802 w 3246882"/>
              <a:gd name="connsiteY238" fmla="*/ 981266 h 1628584"/>
              <a:gd name="connsiteX239" fmla="*/ 1124236 w 3246882"/>
              <a:gd name="connsiteY239" fmla="*/ 997077 h 1628584"/>
              <a:gd name="connsiteX240" fmla="*/ 1164431 w 3246882"/>
              <a:gd name="connsiteY240" fmla="*/ 981837 h 1628584"/>
              <a:gd name="connsiteX241" fmla="*/ 1179671 w 3246882"/>
              <a:gd name="connsiteY241" fmla="*/ 943928 h 1628584"/>
              <a:gd name="connsiteX242" fmla="*/ 1164431 w 3246882"/>
              <a:gd name="connsiteY242" fmla="*/ 906018 h 1628584"/>
              <a:gd name="connsiteX243" fmla="*/ 1124236 w 3246882"/>
              <a:gd name="connsiteY243" fmla="*/ 890778 h 1628584"/>
              <a:gd name="connsiteX244" fmla="*/ 1079564 w 3246882"/>
              <a:gd name="connsiteY244" fmla="*/ 1449229 h 1628584"/>
              <a:gd name="connsiteX245" fmla="*/ 1168527 w 3246882"/>
              <a:gd name="connsiteY245" fmla="*/ 1449229 h 1628584"/>
              <a:gd name="connsiteX246" fmla="*/ 1168527 w 3246882"/>
              <a:gd name="connsiteY246" fmla="*/ 1068229 h 1628584"/>
              <a:gd name="connsiteX247" fmla="*/ 1079564 w 3246882"/>
              <a:gd name="connsiteY247" fmla="*/ 1068229 h 1628584"/>
              <a:gd name="connsiteX248" fmla="*/ 1079564 w 3246882"/>
              <a:gd name="connsiteY248" fmla="*/ 1449229 h 1628584"/>
              <a:gd name="connsiteX249" fmla="*/ 1440656 w 3246882"/>
              <a:gd name="connsiteY249" fmla="*/ 1383697 h 1628584"/>
              <a:gd name="connsiteX250" fmla="*/ 1419797 w 3246882"/>
              <a:gd name="connsiteY250" fmla="*/ 1387412 h 1628584"/>
              <a:gd name="connsiteX251" fmla="*/ 1388555 w 3246882"/>
              <a:gd name="connsiteY251" fmla="*/ 1374172 h 1628584"/>
              <a:gd name="connsiteX252" fmla="*/ 1377410 w 3246882"/>
              <a:gd name="connsiteY252" fmla="*/ 1333024 h 1628584"/>
              <a:gd name="connsiteX253" fmla="*/ 1377410 w 3246882"/>
              <a:gd name="connsiteY253" fmla="*/ 1137285 h 1628584"/>
              <a:gd name="connsiteX254" fmla="*/ 1474565 w 3246882"/>
              <a:gd name="connsiteY254" fmla="*/ 1137285 h 1628584"/>
              <a:gd name="connsiteX255" fmla="*/ 1474565 w 3246882"/>
              <a:gd name="connsiteY255" fmla="*/ 1068038 h 1628584"/>
              <a:gd name="connsiteX256" fmla="*/ 1377410 w 3246882"/>
              <a:gd name="connsiteY256" fmla="*/ 1068038 h 1628584"/>
              <a:gd name="connsiteX257" fmla="*/ 1377410 w 3246882"/>
              <a:gd name="connsiteY257" fmla="*/ 958977 h 1628584"/>
              <a:gd name="connsiteX258" fmla="*/ 1288447 w 3246882"/>
              <a:gd name="connsiteY258" fmla="*/ 974598 h 1628584"/>
              <a:gd name="connsiteX259" fmla="*/ 1288447 w 3246882"/>
              <a:gd name="connsiteY259" fmla="*/ 1067943 h 1628584"/>
              <a:gd name="connsiteX260" fmla="*/ 1224820 w 3246882"/>
              <a:gd name="connsiteY260" fmla="*/ 1067943 h 1628584"/>
              <a:gd name="connsiteX261" fmla="*/ 1224820 w 3246882"/>
              <a:gd name="connsiteY261" fmla="*/ 1137190 h 1628584"/>
              <a:gd name="connsiteX262" fmla="*/ 1288447 w 3246882"/>
              <a:gd name="connsiteY262" fmla="*/ 1137190 h 1628584"/>
              <a:gd name="connsiteX263" fmla="*/ 1288447 w 3246882"/>
              <a:gd name="connsiteY263" fmla="*/ 1345597 h 1628584"/>
              <a:gd name="connsiteX264" fmla="*/ 1316736 w 3246882"/>
              <a:gd name="connsiteY264" fmla="*/ 1429322 h 1628584"/>
              <a:gd name="connsiteX265" fmla="*/ 1401223 w 3246882"/>
              <a:gd name="connsiteY265" fmla="*/ 1457992 h 1628584"/>
              <a:gd name="connsiteX266" fmla="*/ 1452372 w 3246882"/>
              <a:gd name="connsiteY266" fmla="*/ 1450753 h 1628584"/>
              <a:gd name="connsiteX267" fmla="*/ 1491234 w 3246882"/>
              <a:gd name="connsiteY267" fmla="*/ 1431227 h 1628584"/>
              <a:gd name="connsiteX268" fmla="*/ 1463707 w 3246882"/>
              <a:gd name="connsiteY268" fmla="*/ 1370933 h 1628584"/>
              <a:gd name="connsiteX269" fmla="*/ 1440656 w 3246882"/>
              <a:gd name="connsiteY269" fmla="*/ 1383602 h 1628584"/>
              <a:gd name="connsiteX270" fmla="*/ 1829657 w 3246882"/>
              <a:gd name="connsiteY270" fmla="*/ 1107662 h 1628584"/>
              <a:gd name="connsiteX271" fmla="*/ 1873949 w 3246882"/>
              <a:gd name="connsiteY271" fmla="*/ 1247204 h 1628584"/>
              <a:gd name="connsiteX272" fmla="*/ 1873949 w 3246882"/>
              <a:gd name="connsiteY272" fmla="*/ 1280731 h 1628584"/>
              <a:gd name="connsiteX273" fmla="*/ 1612392 w 3246882"/>
              <a:gd name="connsiteY273" fmla="*/ 1280731 h 1628584"/>
              <a:gd name="connsiteX274" fmla="*/ 1641824 w 3246882"/>
              <a:gd name="connsiteY274" fmla="*/ 1362075 h 1628584"/>
              <a:gd name="connsiteX275" fmla="*/ 1711738 w 3246882"/>
              <a:gd name="connsiteY275" fmla="*/ 1389031 h 1628584"/>
              <a:gd name="connsiteX276" fmla="*/ 1763459 w 3246882"/>
              <a:gd name="connsiteY276" fmla="*/ 1375220 h 1628584"/>
              <a:gd name="connsiteX277" fmla="*/ 1802130 w 3246882"/>
              <a:gd name="connsiteY277" fmla="*/ 1334262 h 1628584"/>
              <a:gd name="connsiteX278" fmla="*/ 1870234 w 3246882"/>
              <a:gd name="connsiteY278" fmla="*/ 1371505 h 1628584"/>
              <a:gd name="connsiteX279" fmla="*/ 1803464 w 3246882"/>
              <a:gd name="connsiteY279" fmla="*/ 1435703 h 1628584"/>
              <a:gd name="connsiteX280" fmla="*/ 1708785 w 3246882"/>
              <a:gd name="connsiteY280" fmla="*/ 1458182 h 1628584"/>
              <a:gd name="connsiteX281" fmla="*/ 1573149 w 3246882"/>
              <a:gd name="connsiteY281" fmla="*/ 1407605 h 1628584"/>
              <a:gd name="connsiteX282" fmla="*/ 1522381 w 3246882"/>
              <a:gd name="connsiteY282" fmla="*/ 1262158 h 1628584"/>
              <a:gd name="connsiteX283" fmla="*/ 1574673 w 3246882"/>
              <a:gd name="connsiteY283" fmla="*/ 1115568 h 1628584"/>
              <a:gd name="connsiteX284" fmla="*/ 1705070 w 3246882"/>
              <a:gd name="connsiteY284" fmla="*/ 1059371 h 1628584"/>
              <a:gd name="connsiteX285" fmla="*/ 1829753 w 3246882"/>
              <a:gd name="connsiteY285" fmla="*/ 1107758 h 1628584"/>
              <a:gd name="connsiteX286" fmla="*/ 1788414 w 3246882"/>
              <a:gd name="connsiteY286" fmla="*/ 1218152 h 1628584"/>
              <a:gd name="connsiteX287" fmla="*/ 1766602 w 3246882"/>
              <a:gd name="connsiteY287" fmla="*/ 1149858 h 1628584"/>
              <a:gd name="connsiteX288" fmla="*/ 1706499 w 3246882"/>
              <a:gd name="connsiteY288" fmla="*/ 1125855 h 1628584"/>
              <a:gd name="connsiteX289" fmla="*/ 1641729 w 3246882"/>
              <a:gd name="connsiteY289" fmla="*/ 1152049 h 1628584"/>
              <a:gd name="connsiteX290" fmla="*/ 1612011 w 3246882"/>
              <a:gd name="connsiteY290" fmla="*/ 1218057 h 1628584"/>
              <a:gd name="connsiteX291" fmla="*/ 1788414 w 3246882"/>
              <a:gd name="connsiteY291" fmla="*/ 1218057 h 1628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</a:cxnLst>
            <a:rect l="l" t="t" r="r" b="b"/>
            <a:pathLst>
              <a:path w="3246882" h="1628584">
                <a:moveTo>
                  <a:pt x="452057" y="39338"/>
                </a:moveTo>
                <a:lnTo>
                  <a:pt x="576739" y="39338"/>
                </a:lnTo>
                <a:lnTo>
                  <a:pt x="576739" y="572929"/>
                </a:lnTo>
                <a:lnTo>
                  <a:pt x="486347" y="572929"/>
                </a:lnTo>
                <a:lnTo>
                  <a:pt x="486347" y="234315"/>
                </a:lnTo>
                <a:cubicBezTo>
                  <a:pt x="486347" y="220218"/>
                  <a:pt x="486537" y="206597"/>
                  <a:pt x="486918" y="193548"/>
                </a:cubicBezTo>
                <a:cubicBezTo>
                  <a:pt x="487299" y="180499"/>
                  <a:pt x="487585" y="165735"/>
                  <a:pt x="487871" y="149066"/>
                </a:cubicBezTo>
                <a:lnTo>
                  <a:pt x="485680" y="149066"/>
                </a:lnTo>
                <a:cubicBezTo>
                  <a:pt x="483489" y="156496"/>
                  <a:pt x="481298" y="162973"/>
                  <a:pt x="479393" y="168593"/>
                </a:cubicBezTo>
                <a:cubicBezTo>
                  <a:pt x="477393" y="174212"/>
                  <a:pt x="475202" y="180023"/>
                  <a:pt x="472726" y="186309"/>
                </a:cubicBezTo>
                <a:lnTo>
                  <a:pt x="319088" y="572929"/>
                </a:lnTo>
                <a:lnTo>
                  <a:pt x="254699" y="572929"/>
                </a:lnTo>
                <a:lnTo>
                  <a:pt x="99727" y="189643"/>
                </a:lnTo>
                <a:cubicBezTo>
                  <a:pt x="97727" y="183928"/>
                  <a:pt x="95726" y="178213"/>
                  <a:pt x="93631" y="172307"/>
                </a:cubicBezTo>
                <a:cubicBezTo>
                  <a:pt x="91535" y="166497"/>
                  <a:pt x="88868" y="158686"/>
                  <a:pt x="85630" y="149066"/>
                </a:cubicBezTo>
                <a:lnTo>
                  <a:pt x="83439" y="149066"/>
                </a:lnTo>
                <a:cubicBezTo>
                  <a:pt x="83915" y="164402"/>
                  <a:pt x="84296" y="180023"/>
                  <a:pt x="84582" y="195739"/>
                </a:cubicBezTo>
                <a:cubicBezTo>
                  <a:pt x="84868" y="211455"/>
                  <a:pt x="84963" y="228410"/>
                  <a:pt x="84963" y="246507"/>
                </a:cubicBezTo>
                <a:lnTo>
                  <a:pt x="84963" y="572834"/>
                </a:lnTo>
                <a:lnTo>
                  <a:pt x="0" y="572834"/>
                </a:lnTo>
                <a:lnTo>
                  <a:pt x="0" y="39338"/>
                </a:lnTo>
                <a:lnTo>
                  <a:pt x="129826" y="39338"/>
                </a:lnTo>
                <a:lnTo>
                  <a:pt x="266414" y="383477"/>
                </a:lnTo>
                <a:cubicBezTo>
                  <a:pt x="271653" y="396145"/>
                  <a:pt x="275749" y="406813"/>
                  <a:pt x="278892" y="415671"/>
                </a:cubicBezTo>
                <a:cubicBezTo>
                  <a:pt x="282035" y="424434"/>
                  <a:pt x="284988" y="434245"/>
                  <a:pt x="288036" y="444913"/>
                </a:cubicBezTo>
                <a:lnTo>
                  <a:pt x="290227" y="444913"/>
                </a:lnTo>
                <a:cubicBezTo>
                  <a:pt x="294704" y="433007"/>
                  <a:pt x="298704" y="422243"/>
                  <a:pt x="302324" y="412528"/>
                </a:cubicBezTo>
                <a:cubicBezTo>
                  <a:pt x="305943" y="402812"/>
                  <a:pt x="309658" y="392811"/>
                  <a:pt x="313658" y="382429"/>
                </a:cubicBezTo>
                <a:lnTo>
                  <a:pt x="452057" y="39338"/>
                </a:lnTo>
                <a:close/>
                <a:moveTo>
                  <a:pt x="712375" y="120872"/>
                </a:moveTo>
                <a:cubicBezTo>
                  <a:pt x="728948" y="120872"/>
                  <a:pt x="742379" y="115824"/>
                  <a:pt x="752570" y="105632"/>
                </a:cubicBezTo>
                <a:cubicBezTo>
                  <a:pt x="762762" y="95441"/>
                  <a:pt x="767810" y="82772"/>
                  <a:pt x="767810" y="67723"/>
                </a:cubicBezTo>
                <a:cubicBezTo>
                  <a:pt x="767810" y="52673"/>
                  <a:pt x="762762" y="39910"/>
                  <a:pt x="752570" y="29813"/>
                </a:cubicBezTo>
                <a:cubicBezTo>
                  <a:pt x="742379" y="19622"/>
                  <a:pt x="729044" y="14573"/>
                  <a:pt x="712375" y="14573"/>
                </a:cubicBezTo>
                <a:cubicBezTo>
                  <a:pt x="695706" y="14573"/>
                  <a:pt x="683133" y="19622"/>
                  <a:pt x="672941" y="29813"/>
                </a:cubicBezTo>
                <a:cubicBezTo>
                  <a:pt x="662750" y="40005"/>
                  <a:pt x="657701" y="52483"/>
                  <a:pt x="657701" y="67437"/>
                </a:cubicBezTo>
                <a:cubicBezTo>
                  <a:pt x="657701" y="82391"/>
                  <a:pt x="662750" y="94679"/>
                  <a:pt x="672941" y="105156"/>
                </a:cubicBezTo>
                <a:cubicBezTo>
                  <a:pt x="683133" y="115729"/>
                  <a:pt x="696278" y="120968"/>
                  <a:pt x="712375" y="120968"/>
                </a:cubicBezTo>
                <a:close/>
                <a:moveTo>
                  <a:pt x="667703" y="572929"/>
                </a:moveTo>
                <a:lnTo>
                  <a:pt x="756666" y="572929"/>
                </a:lnTo>
                <a:lnTo>
                  <a:pt x="756666" y="191929"/>
                </a:lnTo>
                <a:lnTo>
                  <a:pt x="667703" y="191929"/>
                </a:lnTo>
                <a:lnTo>
                  <a:pt x="667703" y="572929"/>
                </a:lnTo>
                <a:close/>
                <a:moveTo>
                  <a:pt x="1179100" y="500348"/>
                </a:moveTo>
                <a:lnTo>
                  <a:pt x="1110234" y="461677"/>
                </a:lnTo>
                <a:cubicBezTo>
                  <a:pt x="1099090" y="478346"/>
                  <a:pt x="1086422" y="490157"/>
                  <a:pt x="1072325" y="497205"/>
                </a:cubicBezTo>
                <a:cubicBezTo>
                  <a:pt x="1058228" y="504254"/>
                  <a:pt x="1042702" y="507778"/>
                  <a:pt x="1025843" y="507778"/>
                </a:cubicBezTo>
                <a:cubicBezTo>
                  <a:pt x="993553" y="507778"/>
                  <a:pt x="967835" y="497015"/>
                  <a:pt x="948500" y="475393"/>
                </a:cubicBezTo>
                <a:cubicBezTo>
                  <a:pt x="929164" y="453771"/>
                  <a:pt x="919448" y="423101"/>
                  <a:pt x="919448" y="383096"/>
                </a:cubicBezTo>
                <a:cubicBezTo>
                  <a:pt x="919448" y="343091"/>
                  <a:pt x="929259" y="311182"/>
                  <a:pt x="948881" y="288608"/>
                </a:cubicBezTo>
                <a:cubicBezTo>
                  <a:pt x="968502" y="266033"/>
                  <a:pt x="993362" y="254794"/>
                  <a:pt x="1023652" y="254794"/>
                </a:cubicBezTo>
                <a:cubicBezTo>
                  <a:pt x="1040987" y="254794"/>
                  <a:pt x="1056418" y="258413"/>
                  <a:pt x="1069753" y="265557"/>
                </a:cubicBezTo>
                <a:cubicBezTo>
                  <a:pt x="1083183" y="272796"/>
                  <a:pt x="1095566" y="284893"/>
                  <a:pt x="1106996" y="302038"/>
                </a:cubicBezTo>
                <a:lnTo>
                  <a:pt x="1176909" y="267462"/>
                </a:lnTo>
                <a:cubicBezTo>
                  <a:pt x="1163479" y="239649"/>
                  <a:pt x="1143476" y="218694"/>
                  <a:pt x="1116806" y="204407"/>
                </a:cubicBezTo>
                <a:cubicBezTo>
                  <a:pt x="1090136" y="190119"/>
                  <a:pt x="1060037" y="182975"/>
                  <a:pt x="1026605" y="182975"/>
                </a:cubicBezTo>
                <a:cubicBezTo>
                  <a:pt x="968026" y="182975"/>
                  <a:pt x="920401" y="201359"/>
                  <a:pt x="883730" y="238220"/>
                </a:cubicBezTo>
                <a:cubicBezTo>
                  <a:pt x="847058" y="275082"/>
                  <a:pt x="828675" y="325374"/>
                  <a:pt x="828675" y="389096"/>
                </a:cubicBezTo>
                <a:cubicBezTo>
                  <a:pt x="828675" y="447104"/>
                  <a:pt x="845915" y="493776"/>
                  <a:pt x="880396" y="529019"/>
                </a:cubicBezTo>
                <a:cubicBezTo>
                  <a:pt x="914876" y="564261"/>
                  <a:pt x="962597" y="581882"/>
                  <a:pt x="1023652" y="581882"/>
                </a:cubicBezTo>
                <a:cubicBezTo>
                  <a:pt x="1056608" y="581882"/>
                  <a:pt x="1086612" y="575215"/>
                  <a:pt x="1113473" y="561785"/>
                </a:cubicBezTo>
                <a:cubicBezTo>
                  <a:pt x="1140333" y="548354"/>
                  <a:pt x="1162241" y="527971"/>
                  <a:pt x="1179100" y="500348"/>
                </a:cubicBezTo>
                <a:close/>
                <a:moveTo>
                  <a:pt x="1438656" y="185166"/>
                </a:moveTo>
                <a:cubicBezTo>
                  <a:pt x="1415796" y="185166"/>
                  <a:pt x="1395698" y="191643"/>
                  <a:pt x="1378363" y="204692"/>
                </a:cubicBezTo>
                <a:cubicBezTo>
                  <a:pt x="1361027" y="217742"/>
                  <a:pt x="1347883" y="236411"/>
                  <a:pt x="1338929" y="260699"/>
                </a:cubicBezTo>
                <a:lnTo>
                  <a:pt x="1337405" y="260699"/>
                </a:lnTo>
                <a:lnTo>
                  <a:pt x="1337405" y="191834"/>
                </a:lnTo>
                <a:lnTo>
                  <a:pt x="1248442" y="191834"/>
                </a:lnTo>
                <a:lnTo>
                  <a:pt x="1248442" y="572834"/>
                </a:lnTo>
                <a:lnTo>
                  <a:pt x="1337405" y="572834"/>
                </a:lnTo>
                <a:lnTo>
                  <a:pt x="1337405" y="384524"/>
                </a:lnTo>
                <a:cubicBezTo>
                  <a:pt x="1337405" y="348043"/>
                  <a:pt x="1345311" y="318707"/>
                  <a:pt x="1361027" y="296323"/>
                </a:cubicBezTo>
                <a:cubicBezTo>
                  <a:pt x="1376743" y="274034"/>
                  <a:pt x="1397413" y="262795"/>
                  <a:pt x="1422940" y="262795"/>
                </a:cubicBezTo>
                <a:cubicBezTo>
                  <a:pt x="1431131" y="262795"/>
                  <a:pt x="1438847" y="263557"/>
                  <a:pt x="1446181" y="265176"/>
                </a:cubicBezTo>
                <a:cubicBezTo>
                  <a:pt x="1453515" y="266795"/>
                  <a:pt x="1460754" y="268986"/>
                  <a:pt x="1467993" y="271653"/>
                </a:cubicBezTo>
                <a:lnTo>
                  <a:pt x="1491806" y="195739"/>
                </a:lnTo>
                <a:cubicBezTo>
                  <a:pt x="1482376" y="191548"/>
                  <a:pt x="1473613" y="188690"/>
                  <a:pt x="1465421" y="187166"/>
                </a:cubicBezTo>
                <a:cubicBezTo>
                  <a:pt x="1457230" y="185642"/>
                  <a:pt x="1448276" y="184976"/>
                  <a:pt x="1438656" y="184976"/>
                </a:cubicBezTo>
                <a:close/>
                <a:moveTo>
                  <a:pt x="1855375" y="237649"/>
                </a:moveTo>
                <a:cubicBezTo>
                  <a:pt x="1890236" y="274130"/>
                  <a:pt x="1907667" y="321278"/>
                  <a:pt x="1907667" y="379000"/>
                </a:cubicBezTo>
                <a:cubicBezTo>
                  <a:pt x="1907667" y="436721"/>
                  <a:pt x="1889284" y="486632"/>
                  <a:pt x="1852613" y="524637"/>
                </a:cubicBezTo>
                <a:cubicBezTo>
                  <a:pt x="1815941" y="562737"/>
                  <a:pt x="1767364" y="581787"/>
                  <a:pt x="1707166" y="581787"/>
                </a:cubicBezTo>
                <a:cubicBezTo>
                  <a:pt x="1646968" y="581787"/>
                  <a:pt x="1598581" y="564071"/>
                  <a:pt x="1562957" y="528542"/>
                </a:cubicBezTo>
                <a:cubicBezTo>
                  <a:pt x="1527334" y="493109"/>
                  <a:pt x="1509522" y="445294"/>
                  <a:pt x="1509522" y="385286"/>
                </a:cubicBezTo>
                <a:cubicBezTo>
                  <a:pt x="1509808" y="324517"/>
                  <a:pt x="1528667" y="275558"/>
                  <a:pt x="1566101" y="238506"/>
                </a:cubicBezTo>
                <a:cubicBezTo>
                  <a:pt x="1603534" y="201454"/>
                  <a:pt x="1652302" y="182880"/>
                  <a:pt x="1712309" y="182880"/>
                </a:cubicBezTo>
                <a:cubicBezTo>
                  <a:pt x="1772317" y="182880"/>
                  <a:pt x="1820513" y="201073"/>
                  <a:pt x="1855375" y="237554"/>
                </a:cubicBezTo>
                <a:close/>
                <a:moveTo>
                  <a:pt x="1816513" y="381286"/>
                </a:moveTo>
                <a:cubicBezTo>
                  <a:pt x="1816513" y="343376"/>
                  <a:pt x="1807178" y="312801"/>
                  <a:pt x="1788605" y="289751"/>
                </a:cubicBezTo>
                <a:cubicBezTo>
                  <a:pt x="1770031" y="266700"/>
                  <a:pt x="1743837" y="255175"/>
                  <a:pt x="1710118" y="255175"/>
                </a:cubicBezTo>
                <a:cubicBezTo>
                  <a:pt x="1676400" y="255175"/>
                  <a:pt x="1650302" y="267081"/>
                  <a:pt x="1630299" y="290894"/>
                </a:cubicBezTo>
                <a:cubicBezTo>
                  <a:pt x="1610297" y="314706"/>
                  <a:pt x="1600391" y="345567"/>
                  <a:pt x="1600391" y="383572"/>
                </a:cubicBezTo>
                <a:cubicBezTo>
                  <a:pt x="1600391" y="421577"/>
                  <a:pt x="1610297" y="453676"/>
                  <a:pt x="1630013" y="476250"/>
                </a:cubicBezTo>
                <a:cubicBezTo>
                  <a:pt x="1649730" y="498824"/>
                  <a:pt x="1676591" y="510064"/>
                  <a:pt x="1710595" y="510064"/>
                </a:cubicBezTo>
                <a:cubicBezTo>
                  <a:pt x="1744599" y="510064"/>
                  <a:pt x="1770412" y="498443"/>
                  <a:pt x="1788890" y="475107"/>
                </a:cubicBezTo>
                <a:cubicBezTo>
                  <a:pt x="1807369" y="451771"/>
                  <a:pt x="1816608" y="420529"/>
                  <a:pt x="1816608" y="381381"/>
                </a:cubicBezTo>
                <a:close/>
                <a:moveTo>
                  <a:pt x="2123313" y="339566"/>
                </a:moveTo>
                <a:cubicBezTo>
                  <a:pt x="2096262" y="334328"/>
                  <a:pt x="2077879" y="328327"/>
                  <a:pt x="2068068" y="321374"/>
                </a:cubicBezTo>
                <a:cubicBezTo>
                  <a:pt x="2058257" y="314420"/>
                  <a:pt x="2053400" y="304800"/>
                  <a:pt x="2053400" y="292322"/>
                </a:cubicBezTo>
                <a:cubicBezTo>
                  <a:pt x="2053400" y="279845"/>
                  <a:pt x="2058067" y="269367"/>
                  <a:pt x="2067497" y="261461"/>
                </a:cubicBezTo>
                <a:cubicBezTo>
                  <a:pt x="2076926" y="253556"/>
                  <a:pt x="2090642" y="249555"/>
                  <a:pt x="2108835" y="249555"/>
                </a:cubicBezTo>
                <a:cubicBezTo>
                  <a:pt x="2125694" y="249555"/>
                  <a:pt x="2140268" y="252508"/>
                  <a:pt x="2152555" y="258509"/>
                </a:cubicBezTo>
                <a:cubicBezTo>
                  <a:pt x="2164842" y="264509"/>
                  <a:pt x="2176653" y="273368"/>
                  <a:pt x="2188083" y="285274"/>
                </a:cubicBezTo>
                <a:lnTo>
                  <a:pt x="2239804" y="238411"/>
                </a:lnTo>
                <a:cubicBezTo>
                  <a:pt x="2225421" y="219837"/>
                  <a:pt x="2206943" y="205931"/>
                  <a:pt x="2184368" y="196691"/>
                </a:cubicBezTo>
                <a:cubicBezTo>
                  <a:pt x="2161794" y="187547"/>
                  <a:pt x="2137505" y="182880"/>
                  <a:pt x="2111407" y="182880"/>
                </a:cubicBezTo>
                <a:cubicBezTo>
                  <a:pt x="2070735" y="182880"/>
                  <a:pt x="2037017" y="193453"/>
                  <a:pt x="2010251" y="214694"/>
                </a:cubicBezTo>
                <a:cubicBezTo>
                  <a:pt x="1983486" y="235934"/>
                  <a:pt x="1970056" y="265081"/>
                  <a:pt x="1970056" y="302324"/>
                </a:cubicBezTo>
                <a:cubicBezTo>
                  <a:pt x="1970056" y="331375"/>
                  <a:pt x="1979962" y="355759"/>
                  <a:pt x="1999679" y="375476"/>
                </a:cubicBezTo>
                <a:cubicBezTo>
                  <a:pt x="2019395" y="395192"/>
                  <a:pt x="2054162" y="409385"/>
                  <a:pt x="2104073" y="418052"/>
                </a:cubicBezTo>
                <a:cubicBezTo>
                  <a:pt x="2124361" y="421767"/>
                  <a:pt x="2139696" y="427768"/>
                  <a:pt x="2149983" y="436055"/>
                </a:cubicBezTo>
                <a:cubicBezTo>
                  <a:pt x="2160270" y="444341"/>
                  <a:pt x="2165414" y="454724"/>
                  <a:pt x="2165414" y="467106"/>
                </a:cubicBezTo>
                <a:cubicBezTo>
                  <a:pt x="2165414" y="482251"/>
                  <a:pt x="2159984" y="493967"/>
                  <a:pt x="2149031" y="502253"/>
                </a:cubicBezTo>
                <a:cubicBezTo>
                  <a:pt x="2138077" y="510540"/>
                  <a:pt x="2122837" y="514731"/>
                  <a:pt x="2103311" y="514731"/>
                </a:cubicBezTo>
                <a:cubicBezTo>
                  <a:pt x="2085975" y="514731"/>
                  <a:pt x="2069402" y="510826"/>
                  <a:pt x="2053685" y="503015"/>
                </a:cubicBezTo>
                <a:cubicBezTo>
                  <a:pt x="2037969" y="495205"/>
                  <a:pt x="2023110" y="482156"/>
                  <a:pt x="2009204" y="463772"/>
                </a:cubicBezTo>
                <a:lnTo>
                  <a:pt x="1955673" y="511778"/>
                </a:lnTo>
                <a:cubicBezTo>
                  <a:pt x="1969770" y="534638"/>
                  <a:pt x="1989868" y="551974"/>
                  <a:pt x="2015966" y="563880"/>
                </a:cubicBezTo>
                <a:cubicBezTo>
                  <a:pt x="2042065" y="575786"/>
                  <a:pt x="2070926" y="581787"/>
                  <a:pt x="2102644" y="581787"/>
                </a:cubicBezTo>
                <a:cubicBezTo>
                  <a:pt x="2146268" y="581787"/>
                  <a:pt x="2181606" y="570548"/>
                  <a:pt x="2208657" y="547973"/>
                </a:cubicBezTo>
                <a:cubicBezTo>
                  <a:pt x="2235708" y="525399"/>
                  <a:pt x="2249234" y="495776"/>
                  <a:pt x="2249234" y="459010"/>
                </a:cubicBezTo>
                <a:cubicBezTo>
                  <a:pt x="2249234" y="426244"/>
                  <a:pt x="2238851" y="399955"/>
                  <a:pt x="2217992" y="380143"/>
                </a:cubicBezTo>
                <a:cubicBezTo>
                  <a:pt x="2197132" y="360331"/>
                  <a:pt x="2165604" y="346805"/>
                  <a:pt x="2123504" y="339566"/>
                </a:cubicBezTo>
                <a:close/>
                <a:moveTo>
                  <a:pt x="2658332" y="237649"/>
                </a:moveTo>
                <a:cubicBezTo>
                  <a:pt x="2693194" y="274130"/>
                  <a:pt x="2710624" y="321278"/>
                  <a:pt x="2710624" y="379000"/>
                </a:cubicBezTo>
                <a:cubicBezTo>
                  <a:pt x="2710624" y="436721"/>
                  <a:pt x="2692241" y="486632"/>
                  <a:pt x="2655570" y="524637"/>
                </a:cubicBezTo>
                <a:cubicBezTo>
                  <a:pt x="2618899" y="562737"/>
                  <a:pt x="2570321" y="581787"/>
                  <a:pt x="2510123" y="581787"/>
                </a:cubicBezTo>
                <a:cubicBezTo>
                  <a:pt x="2449925" y="581787"/>
                  <a:pt x="2401538" y="564071"/>
                  <a:pt x="2365915" y="528542"/>
                </a:cubicBezTo>
                <a:cubicBezTo>
                  <a:pt x="2330291" y="493109"/>
                  <a:pt x="2312480" y="445294"/>
                  <a:pt x="2312480" y="385286"/>
                </a:cubicBezTo>
                <a:cubicBezTo>
                  <a:pt x="2312765" y="324517"/>
                  <a:pt x="2331625" y="275558"/>
                  <a:pt x="2369058" y="238506"/>
                </a:cubicBezTo>
                <a:cubicBezTo>
                  <a:pt x="2406491" y="201454"/>
                  <a:pt x="2455259" y="182880"/>
                  <a:pt x="2515267" y="182880"/>
                </a:cubicBezTo>
                <a:cubicBezTo>
                  <a:pt x="2575274" y="182880"/>
                  <a:pt x="2623471" y="201073"/>
                  <a:pt x="2658332" y="237554"/>
                </a:cubicBezTo>
                <a:close/>
                <a:moveTo>
                  <a:pt x="2619375" y="381286"/>
                </a:moveTo>
                <a:cubicBezTo>
                  <a:pt x="2619375" y="343376"/>
                  <a:pt x="2610041" y="312801"/>
                  <a:pt x="2591467" y="289751"/>
                </a:cubicBezTo>
                <a:cubicBezTo>
                  <a:pt x="2572893" y="266700"/>
                  <a:pt x="2546699" y="255175"/>
                  <a:pt x="2512981" y="255175"/>
                </a:cubicBezTo>
                <a:cubicBezTo>
                  <a:pt x="2479262" y="255175"/>
                  <a:pt x="2453164" y="267081"/>
                  <a:pt x="2433161" y="290894"/>
                </a:cubicBezTo>
                <a:cubicBezTo>
                  <a:pt x="2413159" y="314706"/>
                  <a:pt x="2403253" y="345567"/>
                  <a:pt x="2403253" y="383572"/>
                </a:cubicBezTo>
                <a:cubicBezTo>
                  <a:pt x="2403253" y="421577"/>
                  <a:pt x="2413159" y="453676"/>
                  <a:pt x="2432876" y="476250"/>
                </a:cubicBezTo>
                <a:cubicBezTo>
                  <a:pt x="2452592" y="498824"/>
                  <a:pt x="2479453" y="510064"/>
                  <a:pt x="2513457" y="510064"/>
                </a:cubicBezTo>
                <a:cubicBezTo>
                  <a:pt x="2547461" y="510064"/>
                  <a:pt x="2573274" y="498443"/>
                  <a:pt x="2591753" y="475107"/>
                </a:cubicBezTo>
                <a:cubicBezTo>
                  <a:pt x="2610231" y="451771"/>
                  <a:pt x="2619470" y="420529"/>
                  <a:pt x="2619470" y="381381"/>
                </a:cubicBezTo>
                <a:close/>
                <a:moveTo>
                  <a:pt x="3219260" y="494729"/>
                </a:moveTo>
                <a:cubicBezTo>
                  <a:pt x="3210782" y="500634"/>
                  <a:pt x="3203162" y="504920"/>
                  <a:pt x="3196209" y="507397"/>
                </a:cubicBezTo>
                <a:cubicBezTo>
                  <a:pt x="3189256" y="509873"/>
                  <a:pt x="3182303" y="511112"/>
                  <a:pt x="3175349" y="511112"/>
                </a:cubicBezTo>
                <a:cubicBezTo>
                  <a:pt x="3161919" y="511112"/>
                  <a:pt x="3151537" y="506730"/>
                  <a:pt x="3144107" y="497872"/>
                </a:cubicBezTo>
                <a:cubicBezTo>
                  <a:pt x="3136678" y="489109"/>
                  <a:pt x="3132963" y="475393"/>
                  <a:pt x="3132963" y="456724"/>
                </a:cubicBezTo>
                <a:lnTo>
                  <a:pt x="3132963" y="260985"/>
                </a:lnTo>
                <a:lnTo>
                  <a:pt x="3230118" y="260985"/>
                </a:lnTo>
                <a:lnTo>
                  <a:pt x="3230118" y="191738"/>
                </a:lnTo>
                <a:lnTo>
                  <a:pt x="3132963" y="191738"/>
                </a:lnTo>
                <a:lnTo>
                  <a:pt x="3132963" y="82677"/>
                </a:lnTo>
                <a:lnTo>
                  <a:pt x="3043999" y="98298"/>
                </a:lnTo>
                <a:lnTo>
                  <a:pt x="3043999" y="191643"/>
                </a:lnTo>
                <a:lnTo>
                  <a:pt x="2893028" y="191643"/>
                </a:lnTo>
                <a:lnTo>
                  <a:pt x="2893028" y="130969"/>
                </a:lnTo>
                <a:cubicBezTo>
                  <a:pt x="2893028" y="111157"/>
                  <a:pt x="2897315" y="96203"/>
                  <a:pt x="2905887" y="86297"/>
                </a:cubicBezTo>
                <a:cubicBezTo>
                  <a:pt x="2914460" y="76391"/>
                  <a:pt x="2926652" y="71438"/>
                  <a:pt x="2942558" y="71438"/>
                </a:cubicBezTo>
                <a:cubicBezTo>
                  <a:pt x="2950750" y="71438"/>
                  <a:pt x="2958274" y="72581"/>
                  <a:pt x="2965037" y="74962"/>
                </a:cubicBezTo>
                <a:cubicBezTo>
                  <a:pt x="2971895" y="77343"/>
                  <a:pt x="2978468" y="80582"/>
                  <a:pt x="2984945" y="84868"/>
                </a:cubicBezTo>
                <a:lnTo>
                  <a:pt x="3021425" y="20479"/>
                </a:lnTo>
                <a:cubicBezTo>
                  <a:pt x="3008281" y="13526"/>
                  <a:pt x="2994851" y="8382"/>
                  <a:pt x="2981230" y="5048"/>
                </a:cubicBezTo>
                <a:cubicBezTo>
                  <a:pt x="2967609" y="1715"/>
                  <a:pt x="2953417" y="0"/>
                  <a:pt x="2938844" y="0"/>
                </a:cubicBezTo>
                <a:cubicBezTo>
                  <a:pt x="2896172" y="0"/>
                  <a:pt x="2863120" y="11621"/>
                  <a:pt x="2839688" y="34957"/>
                </a:cubicBezTo>
                <a:cubicBezTo>
                  <a:pt x="2816257" y="58293"/>
                  <a:pt x="2804541" y="90011"/>
                  <a:pt x="2804541" y="130207"/>
                </a:cubicBezTo>
                <a:lnTo>
                  <a:pt x="2804541" y="191643"/>
                </a:lnTo>
                <a:lnTo>
                  <a:pt x="2739771" y="191643"/>
                </a:lnTo>
                <a:lnTo>
                  <a:pt x="2739771" y="260890"/>
                </a:lnTo>
                <a:lnTo>
                  <a:pt x="2804541" y="260890"/>
                </a:lnTo>
                <a:lnTo>
                  <a:pt x="2804541" y="572643"/>
                </a:lnTo>
                <a:lnTo>
                  <a:pt x="2893124" y="572643"/>
                </a:lnTo>
                <a:lnTo>
                  <a:pt x="2893124" y="261080"/>
                </a:lnTo>
                <a:lnTo>
                  <a:pt x="3044095" y="261080"/>
                </a:lnTo>
                <a:lnTo>
                  <a:pt x="3044095" y="469487"/>
                </a:lnTo>
                <a:cubicBezTo>
                  <a:pt x="3044095" y="506159"/>
                  <a:pt x="3053524" y="534067"/>
                  <a:pt x="3072384" y="553212"/>
                </a:cubicBezTo>
                <a:cubicBezTo>
                  <a:pt x="3091244" y="572357"/>
                  <a:pt x="3119342" y="581882"/>
                  <a:pt x="3156871" y="581882"/>
                </a:cubicBezTo>
                <a:cubicBezTo>
                  <a:pt x="3175254" y="581882"/>
                  <a:pt x="3192304" y="579501"/>
                  <a:pt x="3208020" y="574643"/>
                </a:cubicBezTo>
                <a:cubicBezTo>
                  <a:pt x="3223736" y="569786"/>
                  <a:pt x="3236690" y="563309"/>
                  <a:pt x="3246882" y="555117"/>
                </a:cubicBezTo>
                <a:lnTo>
                  <a:pt x="3219355" y="494824"/>
                </a:lnTo>
                <a:close/>
                <a:moveTo>
                  <a:pt x="0" y="1449229"/>
                </a:moveTo>
                <a:lnTo>
                  <a:pt x="91154" y="1449229"/>
                </a:lnTo>
                <a:lnTo>
                  <a:pt x="91154" y="915638"/>
                </a:lnTo>
                <a:lnTo>
                  <a:pt x="0" y="915638"/>
                </a:lnTo>
                <a:lnTo>
                  <a:pt x="0" y="1449229"/>
                </a:lnTo>
                <a:close/>
                <a:moveTo>
                  <a:pt x="463391" y="1068229"/>
                </a:moveTo>
                <a:lnTo>
                  <a:pt x="552355" y="1068229"/>
                </a:lnTo>
                <a:lnTo>
                  <a:pt x="552355" y="1426559"/>
                </a:lnTo>
                <a:cubicBezTo>
                  <a:pt x="552355" y="1490758"/>
                  <a:pt x="534829" y="1540574"/>
                  <a:pt x="499682" y="1575721"/>
                </a:cubicBezTo>
                <a:cubicBezTo>
                  <a:pt x="464534" y="1610963"/>
                  <a:pt x="416243" y="1628585"/>
                  <a:pt x="354806" y="1628585"/>
                </a:cubicBezTo>
                <a:cubicBezTo>
                  <a:pt x="318325" y="1628585"/>
                  <a:pt x="284893" y="1621917"/>
                  <a:pt x="254318" y="1608677"/>
                </a:cubicBezTo>
                <a:cubicBezTo>
                  <a:pt x="223838" y="1595438"/>
                  <a:pt x="197739" y="1574959"/>
                  <a:pt x="176213" y="1547431"/>
                </a:cubicBezTo>
                <a:lnTo>
                  <a:pt x="240983" y="1499426"/>
                </a:lnTo>
                <a:cubicBezTo>
                  <a:pt x="255365" y="1519238"/>
                  <a:pt x="271844" y="1534097"/>
                  <a:pt x="290322" y="1543907"/>
                </a:cubicBezTo>
                <a:cubicBezTo>
                  <a:pt x="308800" y="1553718"/>
                  <a:pt x="330803" y="1558576"/>
                  <a:pt x="356330" y="1558576"/>
                </a:cubicBezTo>
                <a:cubicBezTo>
                  <a:pt x="389573" y="1558576"/>
                  <a:pt x="415766" y="1548765"/>
                  <a:pt x="434816" y="1529144"/>
                </a:cubicBezTo>
                <a:cubicBezTo>
                  <a:pt x="453962" y="1509522"/>
                  <a:pt x="463487" y="1480376"/>
                  <a:pt x="463487" y="1441704"/>
                </a:cubicBezTo>
                <a:lnTo>
                  <a:pt x="463487" y="1398175"/>
                </a:lnTo>
                <a:lnTo>
                  <a:pt x="461963" y="1398175"/>
                </a:lnTo>
                <a:cubicBezTo>
                  <a:pt x="448056" y="1417796"/>
                  <a:pt x="431101" y="1432655"/>
                  <a:pt x="411194" y="1442847"/>
                </a:cubicBezTo>
                <a:cubicBezTo>
                  <a:pt x="391287" y="1453039"/>
                  <a:pt x="366522" y="1458087"/>
                  <a:pt x="336995" y="1458087"/>
                </a:cubicBezTo>
                <a:cubicBezTo>
                  <a:pt x="287655" y="1458087"/>
                  <a:pt x="247936" y="1441418"/>
                  <a:pt x="217932" y="1408081"/>
                </a:cubicBezTo>
                <a:cubicBezTo>
                  <a:pt x="187928" y="1374743"/>
                  <a:pt x="172879" y="1328261"/>
                  <a:pt x="172879" y="1268730"/>
                </a:cubicBezTo>
                <a:cubicBezTo>
                  <a:pt x="172879" y="1202722"/>
                  <a:pt x="190214" y="1151382"/>
                  <a:pt x="224790" y="1114520"/>
                </a:cubicBezTo>
                <a:cubicBezTo>
                  <a:pt x="259366" y="1077659"/>
                  <a:pt x="302324" y="1059275"/>
                  <a:pt x="353759" y="1059275"/>
                </a:cubicBezTo>
                <a:cubicBezTo>
                  <a:pt x="376333" y="1059275"/>
                  <a:pt x="397097" y="1063466"/>
                  <a:pt x="416052" y="1071944"/>
                </a:cubicBezTo>
                <a:cubicBezTo>
                  <a:pt x="435007" y="1080421"/>
                  <a:pt x="450342" y="1092422"/>
                  <a:pt x="461963" y="1108043"/>
                </a:cubicBezTo>
                <a:lnTo>
                  <a:pt x="463487" y="1108043"/>
                </a:lnTo>
                <a:lnTo>
                  <a:pt x="463487" y="1068229"/>
                </a:lnTo>
                <a:close/>
                <a:moveTo>
                  <a:pt x="464153" y="1228154"/>
                </a:moveTo>
                <a:cubicBezTo>
                  <a:pt x="464153" y="1201388"/>
                  <a:pt x="455105" y="1178528"/>
                  <a:pt x="437007" y="1159478"/>
                </a:cubicBezTo>
                <a:cubicBezTo>
                  <a:pt x="418910" y="1140428"/>
                  <a:pt x="395573" y="1130999"/>
                  <a:pt x="367094" y="1130999"/>
                </a:cubicBezTo>
                <a:cubicBezTo>
                  <a:pt x="335375" y="1130999"/>
                  <a:pt x="310134" y="1142619"/>
                  <a:pt x="291560" y="1165765"/>
                </a:cubicBezTo>
                <a:cubicBezTo>
                  <a:pt x="272987" y="1189006"/>
                  <a:pt x="263652" y="1221677"/>
                  <a:pt x="263652" y="1263777"/>
                </a:cubicBezTo>
                <a:cubicBezTo>
                  <a:pt x="263652" y="1301687"/>
                  <a:pt x="272225" y="1331595"/>
                  <a:pt x="289465" y="1353407"/>
                </a:cubicBezTo>
                <a:cubicBezTo>
                  <a:pt x="306705" y="1375220"/>
                  <a:pt x="330613" y="1386173"/>
                  <a:pt x="361093" y="1386173"/>
                </a:cubicBezTo>
                <a:cubicBezTo>
                  <a:pt x="391573" y="1386173"/>
                  <a:pt x="416433" y="1375601"/>
                  <a:pt x="435483" y="1354360"/>
                </a:cubicBezTo>
                <a:cubicBezTo>
                  <a:pt x="454533" y="1333119"/>
                  <a:pt x="464153" y="1305592"/>
                  <a:pt x="464153" y="1271588"/>
                </a:cubicBezTo>
                <a:lnTo>
                  <a:pt x="464153" y="1228058"/>
                </a:lnTo>
                <a:close/>
                <a:moveTo>
                  <a:pt x="860965" y="1059275"/>
                </a:moveTo>
                <a:cubicBezTo>
                  <a:pt x="835914" y="1059275"/>
                  <a:pt x="812673" y="1064514"/>
                  <a:pt x="791432" y="1075087"/>
                </a:cubicBezTo>
                <a:cubicBezTo>
                  <a:pt x="770096" y="1085660"/>
                  <a:pt x="752570" y="1100614"/>
                  <a:pt x="738950" y="1119950"/>
                </a:cubicBezTo>
                <a:lnTo>
                  <a:pt x="737426" y="1119950"/>
                </a:lnTo>
                <a:lnTo>
                  <a:pt x="737426" y="1068229"/>
                </a:lnTo>
                <a:lnTo>
                  <a:pt x="648462" y="1068229"/>
                </a:lnTo>
                <a:lnTo>
                  <a:pt x="648462" y="1449229"/>
                </a:lnTo>
                <a:lnTo>
                  <a:pt x="737426" y="1449229"/>
                </a:lnTo>
                <a:lnTo>
                  <a:pt x="737426" y="1231964"/>
                </a:lnTo>
                <a:cubicBezTo>
                  <a:pt x="737426" y="1202912"/>
                  <a:pt x="745808" y="1178909"/>
                  <a:pt x="762572" y="1159764"/>
                </a:cubicBezTo>
                <a:cubicBezTo>
                  <a:pt x="779336" y="1140714"/>
                  <a:pt x="800862" y="1131094"/>
                  <a:pt x="827151" y="1131094"/>
                </a:cubicBezTo>
                <a:cubicBezTo>
                  <a:pt x="851916" y="1131094"/>
                  <a:pt x="870585" y="1139285"/>
                  <a:pt x="882968" y="1155668"/>
                </a:cubicBezTo>
                <a:cubicBezTo>
                  <a:pt x="895350" y="1172051"/>
                  <a:pt x="901541" y="1195769"/>
                  <a:pt x="901541" y="1226725"/>
                </a:cubicBezTo>
                <a:lnTo>
                  <a:pt x="901541" y="1449229"/>
                </a:lnTo>
                <a:lnTo>
                  <a:pt x="990505" y="1449229"/>
                </a:lnTo>
                <a:lnTo>
                  <a:pt x="990505" y="1214819"/>
                </a:lnTo>
                <a:cubicBezTo>
                  <a:pt x="990505" y="1165003"/>
                  <a:pt x="979456" y="1126617"/>
                  <a:pt x="957358" y="1099661"/>
                </a:cubicBezTo>
                <a:cubicBezTo>
                  <a:pt x="935260" y="1072706"/>
                  <a:pt x="903161" y="1059275"/>
                  <a:pt x="860965" y="1059275"/>
                </a:cubicBezTo>
                <a:close/>
                <a:moveTo>
                  <a:pt x="1124236" y="890683"/>
                </a:moveTo>
                <a:cubicBezTo>
                  <a:pt x="1108139" y="890683"/>
                  <a:pt x="1094994" y="895731"/>
                  <a:pt x="1084802" y="905923"/>
                </a:cubicBezTo>
                <a:cubicBezTo>
                  <a:pt x="1074611" y="916115"/>
                  <a:pt x="1069562" y="928592"/>
                  <a:pt x="1069562" y="943547"/>
                </a:cubicBezTo>
                <a:cubicBezTo>
                  <a:pt x="1069562" y="958501"/>
                  <a:pt x="1074611" y="970788"/>
                  <a:pt x="1084802" y="981266"/>
                </a:cubicBezTo>
                <a:cubicBezTo>
                  <a:pt x="1094994" y="991838"/>
                  <a:pt x="1108139" y="997077"/>
                  <a:pt x="1124236" y="997077"/>
                </a:cubicBezTo>
                <a:cubicBezTo>
                  <a:pt x="1140333" y="997077"/>
                  <a:pt x="1154240" y="992029"/>
                  <a:pt x="1164431" y="981837"/>
                </a:cubicBezTo>
                <a:cubicBezTo>
                  <a:pt x="1174623" y="971645"/>
                  <a:pt x="1179671" y="958977"/>
                  <a:pt x="1179671" y="943928"/>
                </a:cubicBezTo>
                <a:cubicBezTo>
                  <a:pt x="1179671" y="928878"/>
                  <a:pt x="1174623" y="916115"/>
                  <a:pt x="1164431" y="906018"/>
                </a:cubicBezTo>
                <a:cubicBezTo>
                  <a:pt x="1154240" y="895826"/>
                  <a:pt x="1140905" y="890778"/>
                  <a:pt x="1124236" y="890778"/>
                </a:cubicBezTo>
                <a:close/>
                <a:moveTo>
                  <a:pt x="1079564" y="1449229"/>
                </a:moveTo>
                <a:lnTo>
                  <a:pt x="1168527" y="1449229"/>
                </a:lnTo>
                <a:lnTo>
                  <a:pt x="1168527" y="1068229"/>
                </a:lnTo>
                <a:lnTo>
                  <a:pt x="1079564" y="1068229"/>
                </a:lnTo>
                <a:lnTo>
                  <a:pt x="1079564" y="1449229"/>
                </a:lnTo>
                <a:close/>
                <a:moveTo>
                  <a:pt x="1440656" y="1383697"/>
                </a:moveTo>
                <a:cubicBezTo>
                  <a:pt x="1433703" y="1386173"/>
                  <a:pt x="1426750" y="1387412"/>
                  <a:pt x="1419797" y="1387412"/>
                </a:cubicBezTo>
                <a:cubicBezTo>
                  <a:pt x="1406366" y="1387412"/>
                  <a:pt x="1395984" y="1383030"/>
                  <a:pt x="1388555" y="1374172"/>
                </a:cubicBezTo>
                <a:cubicBezTo>
                  <a:pt x="1381125" y="1365409"/>
                  <a:pt x="1377410" y="1351693"/>
                  <a:pt x="1377410" y="1333024"/>
                </a:cubicBezTo>
                <a:lnTo>
                  <a:pt x="1377410" y="1137285"/>
                </a:lnTo>
                <a:lnTo>
                  <a:pt x="1474565" y="1137285"/>
                </a:lnTo>
                <a:lnTo>
                  <a:pt x="1474565" y="1068038"/>
                </a:lnTo>
                <a:lnTo>
                  <a:pt x="1377410" y="1068038"/>
                </a:lnTo>
                <a:lnTo>
                  <a:pt x="1377410" y="958977"/>
                </a:lnTo>
                <a:lnTo>
                  <a:pt x="1288447" y="974598"/>
                </a:lnTo>
                <a:lnTo>
                  <a:pt x="1288447" y="1067943"/>
                </a:lnTo>
                <a:lnTo>
                  <a:pt x="1224820" y="1067943"/>
                </a:lnTo>
                <a:lnTo>
                  <a:pt x="1224820" y="1137190"/>
                </a:lnTo>
                <a:lnTo>
                  <a:pt x="1288447" y="1137190"/>
                </a:lnTo>
                <a:lnTo>
                  <a:pt x="1288447" y="1345597"/>
                </a:lnTo>
                <a:cubicBezTo>
                  <a:pt x="1288447" y="1382268"/>
                  <a:pt x="1297877" y="1410176"/>
                  <a:pt x="1316736" y="1429322"/>
                </a:cubicBezTo>
                <a:cubicBezTo>
                  <a:pt x="1335596" y="1448467"/>
                  <a:pt x="1363789" y="1457992"/>
                  <a:pt x="1401223" y="1457992"/>
                </a:cubicBezTo>
                <a:cubicBezTo>
                  <a:pt x="1419606" y="1457992"/>
                  <a:pt x="1436656" y="1455610"/>
                  <a:pt x="1452372" y="1450753"/>
                </a:cubicBezTo>
                <a:cubicBezTo>
                  <a:pt x="1468088" y="1445895"/>
                  <a:pt x="1481042" y="1439418"/>
                  <a:pt x="1491234" y="1431227"/>
                </a:cubicBezTo>
                <a:lnTo>
                  <a:pt x="1463707" y="1370933"/>
                </a:lnTo>
                <a:cubicBezTo>
                  <a:pt x="1455230" y="1376839"/>
                  <a:pt x="1447610" y="1381125"/>
                  <a:pt x="1440656" y="1383602"/>
                </a:cubicBezTo>
                <a:close/>
                <a:moveTo>
                  <a:pt x="1829657" y="1107662"/>
                </a:moveTo>
                <a:cubicBezTo>
                  <a:pt x="1859185" y="1139952"/>
                  <a:pt x="1873949" y="1186434"/>
                  <a:pt x="1873949" y="1247204"/>
                </a:cubicBezTo>
                <a:lnTo>
                  <a:pt x="1873949" y="1280731"/>
                </a:lnTo>
                <a:lnTo>
                  <a:pt x="1612392" y="1280731"/>
                </a:lnTo>
                <a:cubicBezTo>
                  <a:pt x="1613154" y="1316927"/>
                  <a:pt x="1622965" y="1344073"/>
                  <a:pt x="1641824" y="1362075"/>
                </a:cubicBezTo>
                <a:cubicBezTo>
                  <a:pt x="1660684" y="1380077"/>
                  <a:pt x="1684020" y="1389031"/>
                  <a:pt x="1711738" y="1389031"/>
                </a:cubicBezTo>
                <a:cubicBezTo>
                  <a:pt x="1731074" y="1389031"/>
                  <a:pt x="1748314" y="1384459"/>
                  <a:pt x="1763459" y="1375220"/>
                </a:cubicBezTo>
                <a:cubicBezTo>
                  <a:pt x="1778603" y="1366076"/>
                  <a:pt x="1791462" y="1352360"/>
                  <a:pt x="1802130" y="1334262"/>
                </a:cubicBezTo>
                <a:lnTo>
                  <a:pt x="1870234" y="1371505"/>
                </a:lnTo>
                <a:cubicBezTo>
                  <a:pt x="1852613" y="1399318"/>
                  <a:pt x="1830324" y="1420654"/>
                  <a:pt x="1803464" y="1435703"/>
                </a:cubicBezTo>
                <a:cubicBezTo>
                  <a:pt x="1776508" y="1450753"/>
                  <a:pt x="1744980" y="1458182"/>
                  <a:pt x="1708785" y="1458182"/>
                </a:cubicBezTo>
                <a:cubicBezTo>
                  <a:pt x="1652207" y="1458182"/>
                  <a:pt x="1607058" y="1441323"/>
                  <a:pt x="1573149" y="1407605"/>
                </a:cubicBezTo>
                <a:cubicBezTo>
                  <a:pt x="1539335" y="1373886"/>
                  <a:pt x="1522381" y="1325404"/>
                  <a:pt x="1522381" y="1262158"/>
                </a:cubicBezTo>
                <a:cubicBezTo>
                  <a:pt x="1522667" y="1201865"/>
                  <a:pt x="1540097" y="1153001"/>
                  <a:pt x="1574673" y="1115568"/>
                </a:cubicBezTo>
                <a:cubicBezTo>
                  <a:pt x="1609249" y="1078135"/>
                  <a:pt x="1652778" y="1059371"/>
                  <a:pt x="1705070" y="1059371"/>
                </a:cubicBezTo>
                <a:cubicBezTo>
                  <a:pt x="1757363" y="1059371"/>
                  <a:pt x="1800225" y="1075468"/>
                  <a:pt x="1829753" y="1107758"/>
                </a:cubicBezTo>
                <a:close/>
                <a:moveTo>
                  <a:pt x="1788414" y="1218152"/>
                </a:moveTo>
                <a:cubicBezTo>
                  <a:pt x="1788414" y="1188625"/>
                  <a:pt x="1781175" y="1165860"/>
                  <a:pt x="1766602" y="1149858"/>
                </a:cubicBezTo>
                <a:cubicBezTo>
                  <a:pt x="1752029" y="1133856"/>
                  <a:pt x="1732026" y="1125855"/>
                  <a:pt x="1706499" y="1125855"/>
                </a:cubicBezTo>
                <a:cubicBezTo>
                  <a:pt x="1680972" y="1125855"/>
                  <a:pt x="1658398" y="1134618"/>
                  <a:pt x="1641729" y="1152049"/>
                </a:cubicBezTo>
                <a:cubicBezTo>
                  <a:pt x="1625060" y="1169575"/>
                  <a:pt x="1615154" y="1191578"/>
                  <a:pt x="1612011" y="1218057"/>
                </a:cubicBezTo>
                <a:lnTo>
                  <a:pt x="1788414" y="1218057"/>
                </a:lnTo>
                <a:close/>
              </a:path>
            </a:pathLst>
          </a:custGeom>
          <a:gradFill>
            <a:gsLst>
              <a:gs pos="0">
                <a:srgbClr val="0078D4"/>
              </a:gs>
              <a:gs pos="43000">
                <a:srgbClr val="8661C5"/>
              </a:gs>
              <a:gs pos="99000">
                <a:srgbClr val="C03BC4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36559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object with a blue and pink design&#10;&#10;AI-generated content may be incorrect.">
            <a:extLst>
              <a:ext uri="{FF2B5EF4-FFF2-40B4-BE49-F238E27FC236}">
                <a16:creationId xmlns:a16="http://schemas.microsoft.com/office/drawing/2014/main" id="{FC91398B-F48C-747C-BA1A-9C49CDE31D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577D3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199" y="3962399"/>
            <a:ext cx="5577839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0B239259-0303-68D8-B73B-ADBE8E17A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0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22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3275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0173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4544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524545213"/>
      </p:ext>
    </p:extLst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87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0443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86117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8101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9021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025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4749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28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7607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905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72115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0631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109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3110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6672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86920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23460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645796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6709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5792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55755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30090735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2932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655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1084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493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9914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10105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588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003687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905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709150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951294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31608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011094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61396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circular object&#10;&#10;AI-generated content may be incorrect.">
            <a:extLst>
              <a:ext uri="{FF2B5EF4-FFF2-40B4-BE49-F238E27FC236}">
                <a16:creationId xmlns:a16="http://schemas.microsoft.com/office/drawing/2014/main" id="{004046E4-11B5-B5E9-84F0-ECD5D527B9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09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4008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4037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6014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ribbon&#10;&#10;AI-generated content may be incorrect.">
            <a:extLst>
              <a:ext uri="{FF2B5EF4-FFF2-40B4-BE49-F238E27FC236}">
                <a16:creationId xmlns:a16="http://schemas.microsoft.com/office/drawing/2014/main" id="{8B0353B4-4D23-0FC8-451C-5991F910C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4379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D9D9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233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387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932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1599719"/>
            <a:ext cx="3609043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002" y="1599718"/>
            <a:ext cx="3612531" cy="309939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1599720"/>
            <a:ext cx="3618381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1599719"/>
            <a:ext cx="3609043" cy="3099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630639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2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67577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8636"/>
      </p:ext>
    </p:extLst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2285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with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A25840-56AE-4ADC-F2D7-2DFA18C5A176}"/>
              </a:ext>
            </a:extLst>
          </p:cNvPr>
          <p:cNvSpPr txBox="1">
            <a:spLocks/>
          </p:cNvSpPr>
          <p:nvPr userDrawn="1"/>
        </p:nvSpPr>
        <p:spPr>
          <a:xfrm>
            <a:off x="4703792" y="6635750"/>
            <a:ext cx="278441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300" normalizeH="0" baseline="0" noProof="0">
                <a:ln>
                  <a:noFill/>
                </a:ln>
                <a:effectLst/>
                <a:uLnTx/>
                <a:uFillTx/>
                <a:latin typeface="Segoe Sans Text"/>
                <a:ea typeface="+mn-ea"/>
                <a:cs typeface="+mn-cs"/>
              </a:rPr>
              <a:t>NDA  | 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8687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6319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adient BG">
    <p:bg>
      <p:bgPr>
        <a:gradFill flip="none" rotWithShape="1">
          <a:gsLst>
            <a:gs pos="100000">
              <a:srgbClr val="8DC8E8">
                <a:alpha val="21803"/>
              </a:srgbClr>
            </a:gs>
            <a:gs pos="31000">
              <a:srgbClr val="C5B4E3">
                <a:alpha val="12000"/>
              </a:srgbClr>
            </a:gs>
            <a:gs pos="75000">
              <a:srgbClr val="8DC8E8">
                <a:alpha val="27005"/>
              </a:srgbClr>
            </a:gs>
            <a:gs pos="0">
              <a:srgbClr val="C5B4E3">
                <a:alpha val="48095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BA6BD-2D83-F32C-400D-0975DD25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7B161-391C-EEF5-17F1-E534F41C2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16AC7-22A7-A236-F26A-E2579EA1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25360-0E28-47C9-83B0-56D45B707721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6E9F7-C153-D03B-EAF3-FE88DB53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6294-B98C-77C2-62C5-B50A6BA5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543C3-3CD0-45C9-A7E6-2EC45E3CF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8523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532A-8F1B-ABA4-0EE9-53AD5D2F7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8434-BFCE-6A5D-F438-E6DCB9A38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3142E-1AB2-2614-DD06-F2141F82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09065-20EB-4392-A63C-D3F8ACDF3C25}" type="datetimeFigureOut">
              <a:rPr lang="en-IN" smtClean="0"/>
              <a:t>11/12/25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19C8-F370-37ED-725A-1D7C4183E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5E7F7-478B-17E0-4511-DA513E4D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510F4-A0DE-4A93-812F-30D128617E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44859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Gradient BG - green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A1D634-BEB6-B145-06F7-7FF40B63A1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52783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1377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eader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AE969-6DFB-AD4B-A4BB-4C9D04F1489D}"/>
              </a:ext>
            </a:extLst>
          </p:cNvPr>
          <p:cNvCxnSpPr/>
          <p:nvPr userDrawn="1"/>
        </p:nvCxnSpPr>
        <p:spPr>
          <a:xfrm>
            <a:off x="584200" y="1219200"/>
            <a:ext cx="11025188" cy="0"/>
          </a:xfrm>
          <a:prstGeom prst="line">
            <a:avLst/>
          </a:prstGeom>
          <a:ln w="254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65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0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1627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2798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2317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4909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1633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0244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143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2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97505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04060181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73924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7295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70230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1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2063777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75296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598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3932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83433-DB48-D7DE-FE41-4E10F3FFD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0384-F885-D8EF-7DE5-83232529D4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C949A-52F6-E28B-998F-E86F0A83F0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1745694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A1650-4DF4-CC38-D6DD-5BC26906D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486D5-5977-19EE-0B14-1ADCA56650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206487-12A7-82BB-3C16-C6DCE28E8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322964-D51A-9A14-53A7-D714876ADF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0648521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142915"/>
      </p:ext>
    </p:extLst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02C6F-1BD9-E778-0CDB-5D22989F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2ED2144-3CA3-E662-E3A4-35E5F5DDAC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2C9AD58-AFDC-8591-A260-EFD07F1E15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96781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41587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ribbon&#10;&#10;AI-generated content may be incorrect.">
            <a:extLst>
              <a:ext uri="{FF2B5EF4-FFF2-40B4-BE49-F238E27FC236}">
                <a16:creationId xmlns:a16="http://schemas.microsoft.com/office/drawing/2014/main" id="{8B0353B4-4D23-0FC8-451C-5991F910C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598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7912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0182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9970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0"/>
            <a:ext cx="5973053" cy="68579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841" y="0"/>
            <a:ext cx="597379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83021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647" y="2152781"/>
            <a:ext cx="3648727" cy="258991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52781"/>
            <a:ext cx="364795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2152781"/>
            <a:ext cx="361838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0360" y="2239883"/>
            <a:ext cx="3623053" cy="250281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2152781"/>
            <a:ext cx="3612156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99756040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8625677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386995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5987357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032276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633868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97973439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3407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54661"/>
            <a:ext cx="5157787" cy="5504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1418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54661"/>
            <a:ext cx="5183188" cy="5504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418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4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76584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FC63-10C1-A674-3ED9-DEC8EB1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6CC58-E937-696F-5EA7-9732F673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4074-5ACD-7129-4C97-3FAB71F9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7E0D-5B92-4FE7-80DD-8D6F0B54F0B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045F4-2E2B-342D-34C0-A383EDD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2C92-72A2-758A-DA71-3B54B026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59C7-41D2-4EA6-AC2C-BDD3EAFC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312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9428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4512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1277427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343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7650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568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995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8148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68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85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036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462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183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904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715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5344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5561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1556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10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738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0447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517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5062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226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3352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5218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16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665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8030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710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2067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139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3339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6320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402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8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6620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769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92698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24130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988508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38757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752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0781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175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980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785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547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05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902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ontainer - Blank Dark">
    <p:bg>
      <p:bgPr>
        <a:solidFill>
          <a:srgbClr val="454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75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981">
          <p15:clr>
            <a:srgbClr val="9FCC3B"/>
          </p15:clr>
        </p15:guide>
        <p15:guide id="5" orient="horz" pos="402">
          <p15:clr>
            <a:srgbClr val="9FCC3B"/>
          </p15:clr>
        </p15:guide>
        <p15:guide id="6" orient="horz" pos="3918">
          <p15:clr>
            <a:srgbClr val="9FCC3B"/>
          </p15:clr>
        </p15:guide>
        <p15:guide id="8" pos="4324">
          <p15:clr>
            <a:srgbClr val="5ACBF0"/>
          </p15:clr>
        </p15:guide>
        <p15:guide id="9" pos="7148">
          <p15:clr>
            <a:srgbClr val="5ACBF0"/>
          </p15:clr>
        </p15:guide>
        <p15:guide id="10" orient="horz" pos="748">
          <p15:clr>
            <a:srgbClr val="5ACBF0"/>
          </p15:clr>
        </p15:guide>
        <p15:guide id="11" orient="horz" pos="3572">
          <p15:clr>
            <a:srgbClr val="5ACBF0"/>
          </p15:clr>
        </p15:guide>
        <p15:guide id="12" pos="3895">
          <p15:clr>
            <a:srgbClr val="5ACBF0"/>
          </p15:clr>
        </p15:guide>
        <p15:guide id="13" pos="7579">
          <p15:clr>
            <a:srgbClr val="5ACBF0"/>
          </p15:clr>
        </p15:guide>
        <p15:guide id="14" orient="horz" pos="4005">
          <p15:clr>
            <a:srgbClr val="5ACBF0"/>
          </p15:clr>
        </p15:guide>
        <p15:guide id="15" orient="horz" pos="31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header large text with sub points and paragraph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F9862-B325-A274-462A-AC34AA3217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ea typeface="Segoe UI Semibold" panose="020B0502040204020203" pitchFamily="34" charset="0"/>
                <a:cs typeface="Segoe UI Semibold" panose="020B0502040204020203" pitchFamily="34" charset="0"/>
              </a:rPr>
              <a:t>D3 Foundations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23CA7-EFF4-C68A-FCB6-81D9128A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 r="25"/>
          <a:stretch/>
        </p:blipFill>
        <p:spPr>
          <a:xfrm>
            <a:off x="6018040" y="771481"/>
            <a:ext cx="6173167" cy="5315039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160F7-3C03-B48F-EC70-06870A86D5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1002" y="506252"/>
            <a:ext cx="685711" cy="685800"/>
          </a:xfrm>
        </p:spPr>
        <p:txBody>
          <a:bodyPr/>
          <a:lstStyle/>
          <a:p>
            <a:r>
              <a:rPr lang="en-US"/>
              <a:t>Try using an icon from this deck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FA9D2A43-9FEC-045D-D6F5-4AACBD7D8FAE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659485" y="1737519"/>
            <a:ext cx="4531722" cy="3063081"/>
          </a:xfrm>
          <a:noFill/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8D1934D-73F0-1870-6258-9DE5CE722C2C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07934" y="1737519"/>
            <a:ext cx="6364252" cy="3863181"/>
          </a:xfrm>
        </p:spPr>
        <p:txBody>
          <a:bodyPr/>
          <a:lstStyle>
            <a:lvl1pPr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0369C65-ED94-B153-18B9-E6DFCF252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1566" y="512127"/>
            <a:ext cx="10023295" cy="369332"/>
          </a:xfrm>
        </p:spPr>
        <p:txBody>
          <a:bodyPr anchor="t">
            <a:noAutofit/>
          </a:bodyPr>
          <a:lstStyle>
            <a:lvl1pPr>
              <a:defRPr sz="2599">
                <a:solidFill>
                  <a:schemeClr val="bg1"/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52pt)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8D754DF-68EA-73B8-4B46-B2EE69FEED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61566" y="881458"/>
            <a:ext cx="10023295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32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2240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orient="horz" pos="3264">
          <p15:clr>
            <a:srgbClr val="5ACBF0"/>
          </p15:clr>
        </p15:guide>
        <p15:guide id="4" orient="horz" pos="1968">
          <p15:clr>
            <a:srgbClr val="FBAE40"/>
          </p15:clr>
        </p15:guide>
        <p15:guide id="5" orient="horz" pos="7056">
          <p15:clr>
            <a:srgbClr val="FBAE40"/>
          </p15:clr>
        </p15:guide>
        <p15:guide id="6" pos="8785">
          <p15:clr>
            <a:srgbClr val="FBAE40"/>
          </p15:clr>
        </p15:guide>
        <p15:guide id="7" pos="9649">
          <p15:clr>
            <a:srgbClr val="FBAE40"/>
          </p15:clr>
        </p15:guide>
        <p15:guide id="8" orient="horz" pos="2184">
          <p15:clr>
            <a:srgbClr val="FBAE40"/>
          </p15:clr>
        </p15:guide>
        <p15:guide id="9" orient="horz" pos="604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header large text with sub points and paragraph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F9862-B325-A274-462A-AC34AA3217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ea typeface="Segoe UI Semibold" panose="020B0502040204020203" pitchFamily="34" charset="0"/>
                <a:cs typeface="Segoe UI Semibold" panose="020B0502040204020203" pitchFamily="34" charset="0"/>
              </a:rPr>
              <a:t>D3 Foundations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160F7-3C03-B48F-EC70-06870A86D5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5953" y="625558"/>
            <a:ext cx="783246" cy="783348"/>
          </a:xfrm>
        </p:spPr>
        <p:txBody>
          <a:bodyPr/>
          <a:lstStyle/>
          <a:p>
            <a:r>
              <a:rPr lang="en-US"/>
              <a:t>Try using an icon from this deck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FA9D2A43-9FEC-045D-D6F5-4AACBD7D8FAE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659485" y="1737519"/>
            <a:ext cx="4531722" cy="3063081"/>
          </a:xfrm>
          <a:noFill/>
        </p:spPr>
        <p:txBody>
          <a:bodyPr/>
          <a:lstStyle>
            <a:lvl1pPr>
              <a:defRPr>
                <a:solidFill>
                  <a:srgbClr val="317A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F44335-BF5B-A91F-6E7E-76F07EBB0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4120" y="706507"/>
            <a:ext cx="10023295" cy="369332"/>
          </a:xfrm>
        </p:spPr>
        <p:txBody>
          <a:bodyPr anchor="t">
            <a:noAutofit/>
          </a:bodyPr>
          <a:lstStyle>
            <a:lvl1pPr>
              <a:defRPr sz="2599">
                <a:solidFill>
                  <a:schemeClr val="bg1"/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52pt)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A87EC49-336E-0261-BE6D-B7B12CBF23E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34120" y="1075839"/>
            <a:ext cx="10023295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32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709DEF5-8D69-C932-0896-F0CC9E441A79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07934" y="1737519"/>
            <a:ext cx="6364252" cy="3863181"/>
          </a:xfrm>
        </p:spPr>
        <p:txBody>
          <a:bodyPr/>
          <a:lstStyle>
            <a:lvl1pPr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88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orient="horz" pos="3264">
          <p15:clr>
            <a:srgbClr val="5ACBF0"/>
          </p15:clr>
        </p15:guide>
        <p15:guide id="4" orient="horz" pos="1968">
          <p15:clr>
            <a:srgbClr val="FBAE40"/>
          </p15:clr>
        </p15:guide>
        <p15:guide id="5" orient="horz" pos="7056">
          <p15:clr>
            <a:srgbClr val="FBAE40"/>
          </p15:clr>
        </p15:guide>
        <p15:guide id="6" pos="8785">
          <p15:clr>
            <a:srgbClr val="FBAE40"/>
          </p15:clr>
        </p15:guide>
        <p15:guide id="7" pos="9649">
          <p15:clr>
            <a:srgbClr val="FBAE40"/>
          </p15:clr>
        </p15:guide>
        <p15:guide id="8" orient="horz" pos="2184">
          <p15:clr>
            <a:srgbClr val="FBAE40"/>
          </p15:clr>
        </p15:guide>
        <p15:guide id="9" orient="horz" pos="604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222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437932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43883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16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703FCCD-43D7-44CD-B343-2679E08E5C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3776" y="1811319"/>
            <a:ext cx="11187112" cy="443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C422A-8C2B-49A3-B3D8-428DA8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19456"/>
            <a:ext cx="11187112" cy="678783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FB04151-C6DC-46C1-A4A3-5085AA71F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033272"/>
            <a:ext cx="11187112" cy="431657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marL="173038" lvl="0" indent="-173038">
              <a:lnSpc>
                <a:spcPct val="90000"/>
              </a:lnSpc>
              <a:spcBef>
                <a:spcPts val="1800"/>
              </a:spcBef>
            </a:pPr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183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en with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B1C96D-AC1F-4E0B-A417-BFAEBA2D5E7D}"/>
              </a:ext>
            </a:extLst>
          </p:cNvPr>
          <p:cNvSpPr/>
          <p:nvPr userDrawn="1"/>
        </p:nvSpPr>
        <p:spPr>
          <a:xfrm>
            <a:off x="4681728" y="0"/>
            <a:ext cx="7510272" cy="6858000"/>
          </a:xfrm>
          <a:custGeom>
            <a:avLst/>
            <a:gdLst>
              <a:gd name="connsiteX0" fmla="*/ 0 w 6000750"/>
              <a:gd name="connsiteY0" fmla="*/ 0 h 6858000"/>
              <a:gd name="connsiteX1" fmla="*/ 6000750 w 6000750"/>
              <a:gd name="connsiteY1" fmla="*/ 0 h 6858000"/>
              <a:gd name="connsiteX2" fmla="*/ 6000750 w 6000750"/>
              <a:gd name="connsiteY2" fmla="*/ 6858000 h 6858000"/>
              <a:gd name="connsiteX3" fmla="*/ 0 w 600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0" h="6858000">
                <a:moveTo>
                  <a:pt x="0" y="0"/>
                </a:moveTo>
                <a:lnTo>
                  <a:pt x="6000750" y="0"/>
                </a:lnTo>
                <a:lnTo>
                  <a:pt x="60007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6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with Content ONE GREEN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826148-BF1A-43B3-9FBC-C81C497C764C}"/>
              </a:ext>
            </a:extLst>
          </p:cNvPr>
          <p:cNvSpPr/>
          <p:nvPr userDrawn="1"/>
        </p:nvSpPr>
        <p:spPr>
          <a:xfrm>
            <a:off x="5987903" y="-53788"/>
            <a:ext cx="6204097" cy="6858000"/>
          </a:xfrm>
          <a:custGeom>
            <a:avLst/>
            <a:gdLst>
              <a:gd name="connsiteX0" fmla="*/ 0 w 6000750"/>
              <a:gd name="connsiteY0" fmla="*/ 0 h 6858000"/>
              <a:gd name="connsiteX1" fmla="*/ 6000750 w 6000750"/>
              <a:gd name="connsiteY1" fmla="*/ 0 h 6858000"/>
              <a:gd name="connsiteX2" fmla="*/ 6000750 w 6000750"/>
              <a:gd name="connsiteY2" fmla="*/ 6858000 h 6858000"/>
              <a:gd name="connsiteX3" fmla="*/ 0 w 600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0" h="6858000">
                <a:moveTo>
                  <a:pt x="0" y="0"/>
                </a:moveTo>
                <a:lnTo>
                  <a:pt x="6000750" y="0"/>
                </a:lnTo>
                <a:lnTo>
                  <a:pt x="60007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90B42543-3FED-2243-A57B-2DFA6E16B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68735" y="6528816"/>
            <a:ext cx="427149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en-US" sz="800" baseline="0" smtClean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defTabSz="685800">
              <a:buClr>
                <a:srgbClr val="3253DC"/>
              </a:buClr>
              <a:buFont typeface="Arial" panose="020B0604020202020204" pitchFamily="34" charset="0"/>
              <a:buNone/>
            </a:pPr>
            <a:fld id="{9260FFC7-4E9C-1141-8DD3-360639F6235A}" type="slidenum">
              <a:rPr lang="en-US" smtClean="0"/>
              <a:pPr defTabSz="685800">
                <a:buClr>
                  <a:srgbClr val="3253DC"/>
                </a:buClr>
                <a:buFont typeface="Arial" panose="020B0604020202020204" pitchFamily="34" charset="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3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 dirty="0"/>
              <a:t>Microsoft Confidential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12D2280-CCB6-DDB2-FEFC-213F2DD93E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8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F475750-2CEB-04EE-8BDC-CD9929D73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649B875-6383-D7F6-9C80-69243201F6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9" y="1617371"/>
            <a:ext cx="6960422" cy="2678120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1BF2A10-CFB0-DBCB-28A4-C701BB1D1C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9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4C397CD5-EB6F-E800-F0A0-E4EEE69FCB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89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D92CE6F-F1C4-8BA7-2D98-B1B6920E3B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41F6D9D-8C1C-7A21-8AA2-D27AFAA74D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4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48806EB-856F-2BE8-7F28-878FA34242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984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3115AE1-B9D6-6381-2C05-8F50C5FC01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984" y="1617371"/>
            <a:ext cx="6960422" cy="2672264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143C5EF-C02F-F959-DF84-6752B0245E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984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F6C8-DFA7-5957-38F4-E285ABBE76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984" y="509179"/>
            <a:ext cx="2371422" cy="47019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FEEA5-1199-3944-ED37-881D97A909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731905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AE50BF-AA36-5127-9CE0-18DD8D64D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401264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652BC1-A34B-1DDE-A7F7-AD7FAF465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7000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042463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E7FF39E-B4D3-9C7C-4BF1-E0BE333DAB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3CDAC1-142B-C4F3-99E2-62DE7BDE9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61706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783496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2796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FEF793F-254D-90FD-1124-F209AA9C3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67651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96606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image" Target="../media/image30.png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91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59" Type="http://schemas.openxmlformats.org/officeDocument/2006/relationships/image" Target="../media/image31.svg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26" Type="http://schemas.openxmlformats.org/officeDocument/2006/relationships/slideLayout" Target="../slideLayouts/slideLayout159.xml"/><Relationship Id="rId39" Type="http://schemas.openxmlformats.org/officeDocument/2006/relationships/slideLayout" Target="../slideLayouts/slideLayout172.xml"/><Relationship Id="rId21" Type="http://schemas.openxmlformats.org/officeDocument/2006/relationships/slideLayout" Target="../slideLayouts/slideLayout154.xml"/><Relationship Id="rId34" Type="http://schemas.openxmlformats.org/officeDocument/2006/relationships/slideLayout" Target="../slideLayouts/slideLayout167.xml"/><Relationship Id="rId42" Type="http://schemas.openxmlformats.org/officeDocument/2006/relationships/slideLayout" Target="../slideLayouts/slideLayout175.xml"/><Relationship Id="rId47" Type="http://schemas.openxmlformats.org/officeDocument/2006/relationships/slideLayout" Target="../slideLayouts/slideLayout180.xml"/><Relationship Id="rId50" Type="http://schemas.openxmlformats.org/officeDocument/2006/relationships/slideLayout" Target="../slideLayouts/slideLayout183.xml"/><Relationship Id="rId55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9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57.xml"/><Relationship Id="rId32" Type="http://schemas.openxmlformats.org/officeDocument/2006/relationships/slideLayout" Target="../slideLayouts/slideLayout165.xml"/><Relationship Id="rId37" Type="http://schemas.openxmlformats.org/officeDocument/2006/relationships/slideLayout" Target="../slideLayouts/slideLayout170.xml"/><Relationship Id="rId40" Type="http://schemas.openxmlformats.org/officeDocument/2006/relationships/slideLayout" Target="../slideLayouts/slideLayout173.xml"/><Relationship Id="rId45" Type="http://schemas.openxmlformats.org/officeDocument/2006/relationships/slideLayout" Target="../slideLayouts/slideLayout178.xml"/><Relationship Id="rId53" Type="http://schemas.openxmlformats.org/officeDocument/2006/relationships/slideLayout" Target="../slideLayouts/slideLayout186.xml"/><Relationship Id="rId58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38.xml"/><Relationship Id="rId61" Type="http://schemas.openxmlformats.org/officeDocument/2006/relationships/image" Target="../media/image31.svg"/><Relationship Id="rId1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55.xml"/><Relationship Id="rId27" Type="http://schemas.openxmlformats.org/officeDocument/2006/relationships/slideLayout" Target="../slideLayouts/slideLayout160.xml"/><Relationship Id="rId30" Type="http://schemas.openxmlformats.org/officeDocument/2006/relationships/slideLayout" Target="../slideLayouts/slideLayout163.xml"/><Relationship Id="rId35" Type="http://schemas.openxmlformats.org/officeDocument/2006/relationships/slideLayout" Target="../slideLayouts/slideLayout168.xml"/><Relationship Id="rId43" Type="http://schemas.openxmlformats.org/officeDocument/2006/relationships/slideLayout" Target="../slideLayouts/slideLayout176.xml"/><Relationship Id="rId48" Type="http://schemas.openxmlformats.org/officeDocument/2006/relationships/slideLayout" Target="../slideLayouts/slideLayout181.xml"/><Relationship Id="rId56" Type="http://schemas.openxmlformats.org/officeDocument/2006/relationships/slideLayout" Target="../slideLayouts/slideLayout189.xml"/><Relationship Id="rId8" Type="http://schemas.openxmlformats.org/officeDocument/2006/relationships/slideLayout" Target="../slideLayouts/slideLayout141.xml"/><Relationship Id="rId51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36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5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66.xml"/><Relationship Id="rId38" Type="http://schemas.openxmlformats.org/officeDocument/2006/relationships/slideLayout" Target="../slideLayouts/slideLayout171.xml"/><Relationship Id="rId46" Type="http://schemas.openxmlformats.org/officeDocument/2006/relationships/slideLayout" Target="../slideLayouts/slideLayout179.xml"/><Relationship Id="rId59" Type="http://schemas.openxmlformats.org/officeDocument/2006/relationships/theme" Target="../theme/theme5.xml"/><Relationship Id="rId20" Type="http://schemas.openxmlformats.org/officeDocument/2006/relationships/slideLayout" Target="../slideLayouts/slideLayout153.xml"/><Relationship Id="rId41" Type="http://schemas.openxmlformats.org/officeDocument/2006/relationships/slideLayout" Target="../slideLayouts/slideLayout174.xml"/><Relationship Id="rId54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8.xml"/><Relationship Id="rId23" Type="http://schemas.openxmlformats.org/officeDocument/2006/relationships/slideLayout" Target="../slideLayouts/slideLayout156.xml"/><Relationship Id="rId28" Type="http://schemas.openxmlformats.org/officeDocument/2006/relationships/slideLayout" Target="../slideLayouts/slideLayout161.xml"/><Relationship Id="rId36" Type="http://schemas.openxmlformats.org/officeDocument/2006/relationships/slideLayout" Target="../slideLayouts/slideLayout169.xml"/><Relationship Id="rId49" Type="http://schemas.openxmlformats.org/officeDocument/2006/relationships/slideLayout" Target="../slideLayouts/slideLayout182.xml"/><Relationship Id="rId57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64.xml"/><Relationship Id="rId44" Type="http://schemas.openxmlformats.org/officeDocument/2006/relationships/slideLayout" Target="../slideLayouts/slideLayout177.xml"/><Relationship Id="rId52" Type="http://schemas.openxmlformats.org/officeDocument/2006/relationships/slideLayout" Target="../slideLayouts/slideLayout185.xml"/><Relationship Id="rId60" Type="http://schemas.openxmlformats.org/officeDocument/2006/relationships/image" Target="../media/image30.png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754" r:id="rId34"/>
    <p:sldLayoutId id="2147483784" r:id="rId35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9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  <p:sldLayoutId id="2147483748" r:id="rId51"/>
    <p:sldLayoutId id="2147483749" r:id="rId52"/>
    <p:sldLayoutId id="2147483750" r:id="rId53"/>
    <p:sldLayoutId id="2147483751" r:id="rId54"/>
    <p:sldLayoutId id="2147483752" r:id="rId55"/>
    <p:sldLayoutId id="2147483753" r:id="rId5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5" r:id="rId29"/>
    <p:sldLayoutId id="2147483786" r:id="rId30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Text" pitchFamily="2" charset="0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Sans Text Semibold" pitchFamily="2" charset="0"/>
          <a:ea typeface="+mn-ea"/>
          <a:cs typeface="Segoe Sans Text Semibold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B49D4-A868-6CE9-EAFA-607E4BC3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A6F54-5C9A-67D8-DE60-A5FC703C3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4C0FE-9635-BDCC-45BF-82D7277AF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134C48-DA12-FA4F-948D-B1B2DC5189E1}" type="datetimeFigureOut">
              <a:rPr lang="en-IL" smtClean="0"/>
              <a:t>11/12/2025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DDD5E-CAC3-9432-E902-114B157BE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55B98-A4DE-572D-1F0C-AABA19EB6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E81AC3-1DB7-9545-AC33-6BAE6DB545A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07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73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  <p:sldLayoutId id="2147483822" r:id="rId21"/>
    <p:sldLayoutId id="2147483823" r:id="rId22"/>
    <p:sldLayoutId id="2147483824" r:id="rId23"/>
    <p:sldLayoutId id="2147483825" r:id="rId24"/>
    <p:sldLayoutId id="2147483826" r:id="rId25"/>
    <p:sldLayoutId id="2147483827" r:id="rId26"/>
    <p:sldLayoutId id="2147483828" r:id="rId27"/>
    <p:sldLayoutId id="2147483829" r:id="rId28"/>
    <p:sldLayoutId id="2147483830" r:id="rId29"/>
    <p:sldLayoutId id="2147483831" r:id="rId30"/>
    <p:sldLayoutId id="2147483832" r:id="rId31"/>
    <p:sldLayoutId id="2147483833" r:id="rId32"/>
    <p:sldLayoutId id="2147483834" r:id="rId33"/>
    <p:sldLayoutId id="2147483835" r:id="rId34"/>
    <p:sldLayoutId id="2147483836" r:id="rId35"/>
    <p:sldLayoutId id="2147483837" r:id="rId36"/>
    <p:sldLayoutId id="2147483838" r:id="rId37"/>
    <p:sldLayoutId id="2147483839" r:id="rId38"/>
    <p:sldLayoutId id="2147483840" r:id="rId39"/>
    <p:sldLayoutId id="2147483841" r:id="rId40"/>
    <p:sldLayoutId id="2147483842" r:id="rId41"/>
    <p:sldLayoutId id="2147483843" r:id="rId42"/>
    <p:sldLayoutId id="2147483844" r:id="rId43"/>
    <p:sldLayoutId id="2147483845" r:id="rId44"/>
    <p:sldLayoutId id="2147483846" r:id="rId45"/>
    <p:sldLayoutId id="2147483847" r:id="rId46"/>
    <p:sldLayoutId id="2147483848" r:id="rId47"/>
    <p:sldLayoutId id="2147483849" r:id="rId48"/>
    <p:sldLayoutId id="2147483850" r:id="rId49"/>
    <p:sldLayoutId id="2147483851" r:id="rId50"/>
    <p:sldLayoutId id="2147483852" r:id="rId51"/>
    <p:sldLayoutId id="2147483853" r:id="rId52"/>
    <p:sldLayoutId id="2147483854" r:id="rId53"/>
    <p:sldLayoutId id="2147483855" r:id="rId54"/>
    <p:sldLayoutId id="2147483856" r:id="rId55"/>
    <p:sldLayoutId id="2147483857" r:id="rId56"/>
    <p:sldLayoutId id="2147483858" r:id="rId57"/>
    <p:sldLayoutId id="2147483859" r:id="rId5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1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7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87.png"/><Relationship Id="rId4" Type="http://schemas.openxmlformats.org/officeDocument/2006/relationships/hyperlink" Target="https://learn.microsoft.com/en-us/azure/application-gateway/for-containers/how-to-traffic-splitting-gateway-api?tabs=alb-manag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87.png"/><Relationship Id="rId4" Type="http://schemas.openxmlformats.org/officeDocument/2006/relationships/hyperlink" Target="https://learn.microsoft.com/en-us/azure/application-gateway/for-containers/session-affinity?tabs=session-affinity-gateway-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plication-gateway/for-containers/how-to-url-redirect-gateway-api?tabs=alb-managed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111.png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87.png"/><Relationship Id="rId4" Type="http://schemas.openxmlformats.org/officeDocument/2006/relationships/hyperlink" Target="https://learn.microsoft.com/en-us/azure/application-gateway/for-containers/how-to-path-header-query-string-routing-gateway-api?tabs=alb-manag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learn.microsoft.com/en-us/azure/application-gateway/for-containers/how-to-header-rewrite-gateway-api?tabs=alb-managed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87.png"/><Relationship Id="rId4" Type="http://schemas.openxmlformats.org/officeDocument/2006/relationships/hyperlink" Target="https://learn.microsoft.com/en-us/azure/application-gateway/for-containers/how-to-ssl-offloading-gateway-api?tabs=alb-manag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learn.microsoft.com/en-us/azure/application-gateway/for-containers/custom-health-probe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87.png"/><Relationship Id="rId4" Type="http://schemas.openxmlformats.org/officeDocument/2006/relationships/hyperlink" Target="https://learn.microsoft.com/en-us/azure/application-gateway/for-containers/how-to-backend-mtls-gateway-api?tabs=alb-manag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87.png"/><Relationship Id="rId4" Type="http://schemas.openxmlformats.org/officeDocument/2006/relationships/hyperlink" Target="https://learn.microsoft.com/en-us/azure/application-gateway/for-containers/how-to-backend-mtls-gateway-api?tabs=alb-manag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svg"/><Relationship Id="rId9" Type="http://schemas.openxmlformats.org/officeDocument/2006/relationships/image" Target="../media/image8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s://learn.microsoft.com/azure/application-gateway/for-containers/server-sent-events?tabs=server-sent-events-gateway-api" TargetMode="External"/><Relationship Id="rId1" Type="http://schemas.openxmlformats.org/officeDocument/2006/relationships/slideLayout" Target="../slideLayouts/slideLayout9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hyperlink" Target="https://datatracker.ietf.org/doc/html/rfc6455" TargetMode="Externa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learn.microsoft.com/en-us/azure/application-gateway/for-containers/websockets" TargetMode="External"/><Relationship Id="rId4" Type="http://schemas.openxmlformats.org/officeDocument/2006/relationships/image" Target="../media/image12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9.xml"/><Relationship Id="rId6" Type="http://schemas.openxmlformats.org/officeDocument/2006/relationships/hyperlink" Target="https://learn.microsoft.com/en-us/azure/application-gateway/for-containers/grpc" TargetMode="Externa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9.xml"/><Relationship Id="rId4" Type="http://schemas.openxmlformats.org/officeDocument/2006/relationships/hyperlink" Target="https://learn.microsoft.com/azure/application-gateway/for-containers/container-network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learn.microsoft.com/en-us/azure/web-application-firewall/ag/waf-application-gateway-for-containers-overview" TargetMode="External"/><Relationship Id="rId4" Type="http://schemas.openxmlformats.org/officeDocument/2006/relationships/image" Target="../media/image13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erfeldman22/aks-agc-workshop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18" Type="http://schemas.openxmlformats.org/officeDocument/2006/relationships/image" Target="../media/image101.svg"/><Relationship Id="rId3" Type="http://schemas.openxmlformats.org/officeDocument/2006/relationships/image" Target="../media/image87.png"/><Relationship Id="rId7" Type="http://schemas.openxmlformats.org/officeDocument/2006/relationships/image" Target="../media/image92.svg"/><Relationship Id="rId12" Type="http://schemas.openxmlformats.org/officeDocument/2006/relationships/image" Target="../media/image78.sv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9.sv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91.png"/><Relationship Id="rId11" Type="http://schemas.openxmlformats.org/officeDocument/2006/relationships/image" Target="../media/image77.png"/><Relationship Id="rId5" Type="http://schemas.openxmlformats.org/officeDocument/2006/relationships/image" Target="../media/image90.svg"/><Relationship Id="rId15" Type="http://schemas.openxmlformats.org/officeDocument/2006/relationships/image" Target="../media/image98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Relationship Id="rId14" Type="http://schemas.openxmlformats.org/officeDocument/2006/relationships/image" Target="../media/image9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95.png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gateway-api.sigs.k8s.io/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160" y="2197894"/>
            <a:ext cx="6229004" cy="1231106"/>
          </a:xfrm>
        </p:spPr>
        <p:txBody>
          <a:bodyPr/>
          <a:lstStyle/>
          <a:p>
            <a:r>
              <a:rPr lang="en-US" dirty="0">
                <a:cs typeface="Segoe UI"/>
              </a:rPr>
              <a:t>Azure Application Gateway</a:t>
            </a:r>
            <a:br>
              <a:rPr lang="en-US" dirty="0">
                <a:cs typeface="Segoe UI"/>
              </a:rPr>
            </a:br>
            <a:r>
              <a:rPr lang="en-US" dirty="0">
                <a:cs typeface="Segoe UI"/>
              </a:rPr>
              <a:t>for Containers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18160" y="5179870"/>
            <a:ext cx="5577840" cy="749501"/>
          </a:xfrm>
        </p:spPr>
        <p:txBody>
          <a:bodyPr/>
          <a:lstStyle/>
          <a:p>
            <a:r>
              <a:rPr lang="en-US" dirty="0"/>
              <a:t>Omer Feldman</a:t>
            </a:r>
          </a:p>
          <a:p>
            <a:r>
              <a:rPr lang="en-US" dirty="0">
                <a:solidFill>
                  <a:schemeClr val="accent1"/>
                </a:solidFill>
              </a:rPr>
              <a:t>Solution Engineer Cloud &amp; AI, Microsoft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405C33F-928E-73E6-BD24-D82133E6D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41912" y="3146523"/>
            <a:ext cx="1157912" cy="1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1383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Traffic Splitting / Weighted Round Robin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870EF-16A3-758B-E060-51B2B1027509}"/>
              </a:ext>
            </a:extLst>
          </p:cNvPr>
          <p:cNvSpPr txBox="1">
            <a:spLocks/>
          </p:cNvSpPr>
          <p:nvPr/>
        </p:nvSpPr>
        <p:spPr>
          <a:xfrm>
            <a:off x="586389" y="1434370"/>
            <a:ext cx="2843591" cy="19950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Weights can be added per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Excellent for blue/green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D07E22-EB71-96BE-459F-133017D9F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8720" y="2190750"/>
            <a:ext cx="7162800" cy="247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D0BAE-C5EC-1EB8-C9CA-287052FD81A8}"/>
              </a:ext>
            </a:extLst>
          </p:cNvPr>
          <p:cNvSpPr txBox="1"/>
          <p:nvPr/>
        </p:nvSpPr>
        <p:spPr>
          <a:xfrm>
            <a:off x="92119" y="6174102"/>
            <a:ext cx="970656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Traffic Splitting with Application Gateway for Containers - Gateway API 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DD596-CC66-601B-0A09-ADC043C7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192872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Session Affinity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4E8543-E6A5-6AFE-6BB1-7FA4B6158A22}"/>
              </a:ext>
            </a:extLst>
          </p:cNvPr>
          <p:cNvSpPr txBox="1">
            <a:spLocks/>
          </p:cNvSpPr>
          <p:nvPr/>
        </p:nvSpPr>
        <p:spPr>
          <a:xfrm>
            <a:off x="129190" y="1633345"/>
            <a:ext cx="5212831" cy="433965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0" dirty="0"/>
              <a:t>The following steps are depicted in the previous diagram:</a:t>
            </a:r>
          </a:p>
          <a:p>
            <a:r>
              <a:rPr lang="en-US" sz="1300" b="0" dirty="0"/>
              <a:t>A client initiates a request to an Application Gateway for Containers' (Application Gateway for Containers) frontend.</a:t>
            </a:r>
          </a:p>
          <a:p>
            <a:r>
              <a:rPr lang="en-US" sz="1300" b="0" dirty="0"/>
              <a:t>Application Gateway for Containers selects one of the many available pods to load balance the request to. In this example, we assume Pod C is selected out of the four available pods.</a:t>
            </a:r>
          </a:p>
          <a:p>
            <a:r>
              <a:rPr lang="en-US" sz="1300" b="0" dirty="0"/>
              <a:t>Pod C returns a response to Application Gateway for Containers.</a:t>
            </a:r>
          </a:p>
          <a:p>
            <a:r>
              <a:rPr lang="en-US" sz="1300" b="0" dirty="0"/>
              <a:t>In addition to the backend response from Pod C, Application Gateway for Containers adds a Set-Cookie header containing a uniquely generated hash used for routing.</a:t>
            </a:r>
          </a:p>
          <a:p>
            <a:r>
              <a:rPr lang="en-US" sz="1300" b="0" dirty="0"/>
              <a:t>The client sends another request to Application Gateway for Containers along with the session affinity cookie set in the previous step.</a:t>
            </a:r>
          </a:p>
          <a:p>
            <a:r>
              <a:rPr lang="en-US" sz="1300" b="0" dirty="0"/>
              <a:t>Application Gateway for Containers detects the cookie and selects Pod C to serve the request.</a:t>
            </a:r>
          </a:p>
          <a:p>
            <a:r>
              <a:rPr lang="en-US" sz="1300" b="0" dirty="0"/>
              <a:t>Pod C responds to Application Gateway for Containers.</a:t>
            </a:r>
          </a:p>
          <a:p>
            <a:r>
              <a:rPr lang="en-US" sz="1300" b="0" dirty="0"/>
              <a:t>Application Gateway for Containers returns the response to the client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9DABFD-D4F4-3F7B-956F-BFA8227C3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548" y="2180207"/>
            <a:ext cx="6115050" cy="2847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8AD75-B735-8ECC-A014-CE54ABDE94D2}"/>
              </a:ext>
            </a:extLst>
          </p:cNvPr>
          <p:cNvSpPr txBox="1"/>
          <p:nvPr/>
        </p:nvSpPr>
        <p:spPr>
          <a:xfrm>
            <a:off x="3211" y="6221200"/>
            <a:ext cx="9216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Session affinity overview for Azure Application Gateway for Containers | Microsoft Learn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393E0-6B18-B356-A2DA-13DCD99C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DAC87EE-9E22-8D4F-5718-D22EF0B3B7C7}"/>
              </a:ext>
            </a:extLst>
          </p:cNvPr>
          <p:cNvSpPr txBox="1">
            <a:spLocks/>
          </p:cNvSpPr>
          <p:nvPr/>
        </p:nvSpPr>
        <p:spPr>
          <a:xfrm>
            <a:off x="346904" y="964008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Establish connections to a previously connected backend</a:t>
            </a:r>
          </a:p>
        </p:txBody>
      </p:sp>
    </p:spTree>
    <p:extLst>
      <p:ext uri="{BB962C8B-B14F-4D97-AF65-F5344CB8AC3E}">
        <p14:creationId xmlns:p14="http://schemas.microsoft.com/office/powerpoint/2010/main" val="35301644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showing the Application Gateway for Containers returning a redirect URL to a client.">
            <a:extLst>
              <a:ext uri="{FF2B5EF4-FFF2-40B4-BE49-F238E27FC236}">
                <a16:creationId xmlns:a16="http://schemas.microsoft.com/office/drawing/2014/main" id="{92BEB2B6-A369-1DB8-80B6-4B9CD3A9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794681"/>
            <a:ext cx="9117225" cy="37732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Segoe Sans Text"/>
                <a:cs typeface="Segoe Sans Text"/>
              </a:rPr>
              <a:t>Redirect Support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2F810B-4995-16C6-B39B-0502B6DC56B7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Segoe Sans Text Semibold"/>
                <a:cs typeface="Segoe Sans Text Semibold"/>
              </a:rPr>
              <a:t>Redirect based on protocol, host, or path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8DF52-72F3-C989-4BCB-AA0B35A22B4B}"/>
              </a:ext>
            </a:extLst>
          </p:cNvPr>
          <p:cNvSpPr txBox="1"/>
          <p:nvPr/>
        </p:nvSpPr>
        <p:spPr>
          <a:xfrm>
            <a:off x="5002" y="6170967"/>
            <a:ext cx="909902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URL Redirect for Azure Application Gateway for Containers - Gateway API | Microsoft Learn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83116-E506-7D15-7383-C0DB82235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6380839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1A1C6-D917-455E-7AC6-77F928C0CBE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36FA8-23BD-E7F6-EDE9-28F06B4A88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Slow Start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0F473F7-BF3D-5E0E-D0DC-BE0F38941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7437" y="967572"/>
            <a:ext cx="1327337" cy="132733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723457-87F7-F735-7335-A83190097723}"/>
              </a:ext>
            </a:extLst>
          </p:cNvPr>
          <p:cNvSpPr/>
          <p:nvPr/>
        </p:nvSpPr>
        <p:spPr>
          <a:xfrm>
            <a:off x="7949972" y="1535251"/>
            <a:ext cx="3706906" cy="2572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E0E7-3659-BDF9-B531-7D62CF8C732E}"/>
              </a:ext>
            </a:extLst>
          </p:cNvPr>
          <p:cNvCxnSpPr/>
          <p:nvPr/>
        </p:nvCxnSpPr>
        <p:spPr>
          <a:xfrm>
            <a:off x="8490225" y="1742673"/>
            <a:ext cx="0" cy="193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9409AB-14AE-B8EE-0A9B-A4109492985B}"/>
              </a:ext>
            </a:extLst>
          </p:cNvPr>
          <p:cNvCxnSpPr/>
          <p:nvPr/>
        </p:nvCxnSpPr>
        <p:spPr>
          <a:xfrm>
            <a:off x="8490225" y="3682299"/>
            <a:ext cx="2681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9B7E49-94E2-8F95-652F-58D06FEF32FB}"/>
              </a:ext>
            </a:extLst>
          </p:cNvPr>
          <p:cNvSpPr txBox="1"/>
          <p:nvPr/>
        </p:nvSpPr>
        <p:spPr>
          <a:xfrm rot="16200000">
            <a:off x="8027990" y="185151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A478B-0A2B-ACD0-45BC-E86DD88C798F}"/>
              </a:ext>
            </a:extLst>
          </p:cNvPr>
          <p:cNvSpPr txBox="1"/>
          <p:nvPr/>
        </p:nvSpPr>
        <p:spPr>
          <a:xfrm>
            <a:off x="10533700" y="364276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8DC23-B61D-3FF5-BA46-2CFAE9727A19}"/>
              </a:ext>
            </a:extLst>
          </p:cNvPr>
          <p:cNvSpPr/>
          <p:nvPr/>
        </p:nvSpPr>
        <p:spPr>
          <a:xfrm>
            <a:off x="8490225" y="2445041"/>
            <a:ext cx="2416313" cy="1073742"/>
          </a:xfrm>
          <a:custGeom>
            <a:avLst/>
            <a:gdLst>
              <a:gd name="connsiteX0" fmla="*/ 0 w 2416313"/>
              <a:gd name="connsiteY0" fmla="*/ 777461 h 777461"/>
              <a:gd name="connsiteX1" fmla="*/ 773044 w 2416313"/>
              <a:gd name="connsiteY1" fmla="*/ 667027 h 777461"/>
              <a:gd name="connsiteX2" fmla="*/ 1683026 w 2416313"/>
              <a:gd name="connsiteY2" fmla="*/ 123687 h 777461"/>
              <a:gd name="connsiteX3" fmla="*/ 2416313 w 2416313"/>
              <a:gd name="connsiteY3" fmla="*/ 0 h 77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313" h="777461">
                <a:moveTo>
                  <a:pt x="0" y="777461"/>
                </a:moveTo>
                <a:cubicBezTo>
                  <a:pt x="246270" y="776725"/>
                  <a:pt x="492540" y="775989"/>
                  <a:pt x="773044" y="667027"/>
                </a:cubicBezTo>
                <a:cubicBezTo>
                  <a:pt x="1053548" y="558065"/>
                  <a:pt x="1409148" y="234858"/>
                  <a:pt x="1683026" y="123687"/>
                </a:cubicBezTo>
                <a:cubicBezTo>
                  <a:pt x="1956904" y="12516"/>
                  <a:pt x="2274220" y="37548"/>
                  <a:pt x="2416313" y="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FC848E-E267-9B64-DB73-C6D31DD30E97}"/>
              </a:ext>
            </a:extLst>
          </p:cNvPr>
          <p:cNvSpPr/>
          <p:nvPr/>
        </p:nvSpPr>
        <p:spPr>
          <a:xfrm>
            <a:off x="681154" y="1535251"/>
            <a:ext cx="3706906" cy="2572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FDBD7F-B4F6-AEA3-52CC-EFA28F249A66}"/>
              </a:ext>
            </a:extLst>
          </p:cNvPr>
          <p:cNvCxnSpPr/>
          <p:nvPr/>
        </p:nvCxnSpPr>
        <p:spPr>
          <a:xfrm>
            <a:off x="1221407" y="1742673"/>
            <a:ext cx="0" cy="193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2329DE-F836-8BFA-34A1-2B124A5163B6}"/>
              </a:ext>
            </a:extLst>
          </p:cNvPr>
          <p:cNvCxnSpPr/>
          <p:nvPr/>
        </p:nvCxnSpPr>
        <p:spPr>
          <a:xfrm>
            <a:off x="1221407" y="3682299"/>
            <a:ext cx="2681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5266E9-8264-3657-E8D5-714D4414B2D3}"/>
              </a:ext>
            </a:extLst>
          </p:cNvPr>
          <p:cNvSpPr txBox="1"/>
          <p:nvPr/>
        </p:nvSpPr>
        <p:spPr>
          <a:xfrm rot="16200000">
            <a:off x="759172" y="185151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142B9-5F28-A702-4453-539084B137DB}"/>
              </a:ext>
            </a:extLst>
          </p:cNvPr>
          <p:cNvSpPr txBox="1"/>
          <p:nvPr/>
        </p:nvSpPr>
        <p:spPr>
          <a:xfrm>
            <a:off x="3264882" y="364276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8651D-53E5-D0AD-A5CB-22A12594DE2C}"/>
              </a:ext>
            </a:extLst>
          </p:cNvPr>
          <p:cNvCxnSpPr/>
          <p:nvPr/>
        </p:nvCxnSpPr>
        <p:spPr>
          <a:xfrm>
            <a:off x="1221407" y="2785177"/>
            <a:ext cx="26813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48C49D-9F84-FD7E-E3AB-7420B2FBCFB8}"/>
              </a:ext>
            </a:extLst>
          </p:cNvPr>
          <p:cNvSpPr/>
          <p:nvPr/>
        </p:nvSpPr>
        <p:spPr>
          <a:xfrm>
            <a:off x="3027473" y="4302044"/>
            <a:ext cx="6356627" cy="23348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132A0E5-411F-67F7-C9C1-D8C03328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6011" y="5903783"/>
            <a:ext cx="596714" cy="5967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DC1050-FD26-A135-ED20-5D9E958E89C8}"/>
              </a:ext>
            </a:extLst>
          </p:cNvPr>
          <p:cNvSpPr txBox="1"/>
          <p:nvPr/>
        </p:nvSpPr>
        <p:spPr>
          <a:xfrm>
            <a:off x="5526882" y="4384025"/>
            <a:ext cx="135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</a:t>
            </a:r>
          </a:p>
        </p:txBody>
      </p:sp>
      <p:pic>
        <p:nvPicPr>
          <p:cNvPr id="21" name="Picture 2" descr="Kubernetes icon - Download on Iconfinder on Iconfinder">
            <a:extLst>
              <a:ext uri="{FF2B5EF4-FFF2-40B4-BE49-F238E27FC236}">
                <a16:creationId xmlns:a16="http://schemas.microsoft.com/office/drawing/2014/main" id="{90012EB7-3E24-110A-7732-41D17AC6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932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ubernetes icon - Download on Iconfinder on Iconfinder">
            <a:extLst>
              <a:ext uri="{FF2B5EF4-FFF2-40B4-BE49-F238E27FC236}">
                <a16:creationId xmlns:a16="http://schemas.microsoft.com/office/drawing/2014/main" id="{C532396C-A364-A58B-49F0-C64F9E26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84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Kubernetes icon - Download on Iconfinder on Iconfinder">
            <a:extLst>
              <a:ext uri="{FF2B5EF4-FFF2-40B4-BE49-F238E27FC236}">
                <a16:creationId xmlns:a16="http://schemas.microsoft.com/office/drawing/2014/main" id="{565DE4A3-A6A3-B9DC-C4D6-4DCCF292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58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3E3C2E-A28E-980C-E4F4-DAC88F1A4078}"/>
              </a:ext>
            </a:extLst>
          </p:cNvPr>
          <p:cNvSpPr txBox="1"/>
          <p:nvPr/>
        </p:nvSpPr>
        <p:spPr>
          <a:xfrm>
            <a:off x="4162982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A39EF-5D22-EBC9-9634-2E653895E75A}"/>
              </a:ext>
            </a:extLst>
          </p:cNvPr>
          <p:cNvSpPr txBox="1"/>
          <p:nvPr/>
        </p:nvSpPr>
        <p:spPr>
          <a:xfrm>
            <a:off x="5617408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1488D0-D60B-F2F6-CF9B-46EE8E7BC6EA}"/>
              </a:ext>
            </a:extLst>
          </p:cNvPr>
          <p:cNvSpPr txBox="1"/>
          <p:nvPr/>
        </p:nvSpPr>
        <p:spPr>
          <a:xfrm>
            <a:off x="7071834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A50558-6396-5177-45FF-86F7849BC528}"/>
              </a:ext>
            </a:extLst>
          </p:cNvPr>
          <p:cNvSpPr txBox="1"/>
          <p:nvPr/>
        </p:nvSpPr>
        <p:spPr>
          <a:xfrm>
            <a:off x="4913300" y="2150367"/>
            <a:ext cx="228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Gateway </a:t>
            </a:r>
            <a:br>
              <a:rPr lang="en-US" dirty="0"/>
            </a:br>
            <a:r>
              <a:rPr lang="en-US" dirty="0"/>
              <a:t>for Containers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0F3B98-9DB3-3F3F-5A1D-1B5CF820B8EF}"/>
              </a:ext>
            </a:extLst>
          </p:cNvPr>
          <p:cNvCxnSpPr>
            <a:cxnSpLocks/>
          </p:cNvCxnSpPr>
          <p:nvPr/>
        </p:nvCxnSpPr>
        <p:spPr>
          <a:xfrm>
            <a:off x="6007651" y="2712486"/>
            <a:ext cx="0" cy="1506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C8E64BC-D682-9F84-D571-16DA0C631705}"/>
              </a:ext>
            </a:extLst>
          </p:cNvPr>
          <p:cNvSpPr/>
          <p:nvPr/>
        </p:nvSpPr>
        <p:spPr>
          <a:xfrm>
            <a:off x="4806121" y="2712486"/>
            <a:ext cx="968057" cy="1446501"/>
          </a:xfrm>
          <a:custGeom>
            <a:avLst/>
            <a:gdLst>
              <a:gd name="connsiteX0" fmla="*/ 764209 w 776175"/>
              <a:gd name="connsiteY0" fmla="*/ 0 h 1612348"/>
              <a:gd name="connsiteX1" fmla="*/ 671444 w 776175"/>
              <a:gd name="connsiteY1" fmla="*/ 786296 h 1612348"/>
              <a:gd name="connsiteX2" fmla="*/ 0 w 776175"/>
              <a:gd name="connsiteY2" fmla="*/ 1612348 h 16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175" h="1612348">
                <a:moveTo>
                  <a:pt x="764209" y="0"/>
                </a:moveTo>
                <a:cubicBezTo>
                  <a:pt x="781510" y="258785"/>
                  <a:pt x="798812" y="517571"/>
                  <a:pt x="671444" y="786296"/>
                </a:cubicBezTo>
                <a:cubicBezTo>
                  <a:pt x="544076" y="1055021"/>
                  <a:pt x="174487" y="1557131"/>
                  <a:pt x="0" y="161234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781C17-1E9C-FC26-AB52-DDF5610F3763}"/>
              </a:ext>
            </a:extLst>
          </p:cNvPr>
          <p:cNvSpPr/>
          <p:nvPr/>
        </p:nvSpPr>
        <p:spPr>
          <a:xfrm flipH="1">
            <a:off x="6205787" y="2712486"/>
            <a:ext cx="968057" cy="1446501"/>
          </a:xfrm>
          <a:custGeom>
            <a:avLst/>
            <a:gdLst>
              <a:gd name="connsiteX0" fmla="*/ 764209 w 776175"/>
              <a:gd name="connsiteY0" fmla="*/ 0 h 1612348"/>
              <a:gd name="connsiteX1" fmla="*/ 671444 w 776175"/>
              <a:gd name="connsiteY1" fmla="*/ 786296 h 1612348"/>
              <a:gd name="connsiteX2" fmla="*/ 0 w 776175"/>
              <a:gd name="connsiteY2" fmla="*/ 1612348 h 16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175" h="1612348">
                <a:moveTo>
                  <a:pt x="764209" y="0"/>
                </a:moveTo>
                <a:cubicBezTo>
                  <a:pt x="781510" y="258785"/>
                  <a:pt x="798812" y="517571"/>
                  <a:pt x="671444" y="786296"/>
                </a:cubicBezTo>
                <a:cubicBezTo>
                  <a:pt x="544076" y="1055021"/>
                  <a:pt x="174487" y="1557131"/>
                  <a:pt x="0" y="1612348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184340-D5CB-9DFC-139C-EEDC8440BDA4}"/>
              </a:ext>
            </a:extLst>
          </p:cNvPr>
          <p:cNvSpPr txBox="1"/>
          <p:nvPr/>
        </p:nvSpPr>
        <p:spPr>
          <a:xfrm>
            <a:off x="1497495" y="1181664"/>
            <a:ext cx="215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C79C0-DB5E-40F8-D88E-FE37F303A420}"/>
              </a:ext>
            </a:extLst>
          </p:cNvPr>
          <p:cNvSpPr txBox="1"/>
          <p:nvPr/>
        </p:nvSpPr>
        <p:spPr>
          <a:xfrm>
            <a:off x="9207717" y="1174930"/>
            <a:ext cx="119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Start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EE5F0-1F26-6CA3-B2D4-FD58BDCD1F72}"/>
              </a:ext>
            </a:extLst>
          </p:cNvPr>
          <p:cNvSpPr txBox="1"/>
          <p:nvPr/>
        </p:nvSpPr>
        <p:spPr>
          <a:xfrm>
            <a:off x="236656" y="4241849"/>
            <a:ext cx="28491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Configure ramp up of traffic to new pods of 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Control window (duration of slow start), aggression factor, and starting weight</a:t>
            </a:r>
          </a:p>
        </p:txBody>
      </p:sp>
    </p:spTree>
    <p:extLst>
      <p:ext uri="{BB962C8B-B14F-4D97-AF65-F5344CB8AC3E}">
        <p14:creationId xmlns:p14="http://schemas.microsoft.com/office/powerpoint/2010/main" val="371903596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Path, Header, and Query String Routing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AEC73A2-09FA-60BE-56A0-267E42B8EA59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2805599" cy="163301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Route requests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Query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Header Value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B196685-F08B-50B1-B4CC-FAF39C69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532" y="2190750"/>
            <a:ext cx="813435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1758A-E071-0C0A-A646-83C07AC9E7F5}"/>
              </a:ext>
            </a:extLst>
          </p:cNvPr>
          <p:cNvSpPr txBox="1"/>
          <p:nvPr/>
        </p:nvSpPr>
        <p:spPr>
          <a:xfrm>
            <a:off x="2913" y="6215291"/>
            <a:ext cx="1110699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Path, header, and query string routing with Application Gateway for Containers - Gateway API | Microsoft Learn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B4534-1E41-0E51-706B-AEA4EEE8D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709178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Header Rewrite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F3910-79A0-5FAC-F362-C0BD2910ACCA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7455431" cy="127092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Adjust request and response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2C772-0821-C438-BF30-D69852875F58}"/>
              </a:ext>
            </a:extLst>
          </p:cNvPr>
          <p:cNvSpPr txBox="1"/>
          <p:nvPr/>
        </p:nvSpPr>
        <p:spPr>
          <a:xfrm>
            <a:off x="3212" y="6221410"/>
            <a:ext cx="1017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Header rewrite for Azure Application Gateway for Containers - Gateway API | Microsoft Learn</a:t>
            </a:r>
            <a:endParaRPr lang="en-US"/>
          </a:p>
        </p:txBody>
      </p:sp>
      <p:pic>
        <p:nvPicPr>
          <p:cNvPr id="6" name="Picture 2" descr="A diagram showing the Application Gateway for Containers rewriting a request header to the backend.">
            <a:extLst>
              <a:ext uri="{FF2B5EF4-FFF2-40B4-BE49-F238E27FC236}">
                <a16:creationId xmlns:a16="http://schemas.microsoft.com/office/drawing/2014/main" id="{C329C78C-47A6-F2C6-7421-842AC25C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09" y="2461531"/>
            <a:ext cx="8403486" cy="26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4839B-6334-C709-A9D5-5AFB715B1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2975521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TLS (SSL) Offloading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EC05A-8978-C7B0-47B1-861F1B538D7B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Offload TLS termination to AGC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F345BFD-E6C6-35ED-404D-E4322B387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539" y="2633662"/>
            <a:ext cx="8886825" cy="1590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15CB2-6AE4-6D13-C0A4-4EDD1EE9228F}"/>
              </a:ext>
            </a:extLst>
          </p:cNvPr>
          <p:cNvSpPr txBox="1"/>
          <p:nvPr/>
        </p:nvSpPr>
        <p:spPr>
          <a:xfrm>
            <a:off x="-556" y="6215291"/>
            <a:ext cx="916080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SSL offloading with Application Gateway for Containers - Gateway API  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5971B-F663-82E9-3AA8-CC6744D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4562776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Custom Health Probes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DF38F-EE69-5239-29CE-A58BD79E0921}"/>
              </a:ext>
            </a:extLst>
          </p:cNvPr>
          <p:cNvSpPr txBox="1">
            <a:spLocks/>
          </p:cNvSpPr>
          <p:nvPr/>
        </p:nvSpPr>
        <p:spPr>
          <a:xfrm>
            <a:off x="584200" y="1362346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Determine health based on a defined set of criteria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7C31D-CA77-3415-244D-FA5EDB841871}"/>
              </a:ext>
            </a:extLst>
          </p:cNvPr>
          <p:cNvSpPr txBox="1"/>
          <p:nvPr/>
        </p:nvSpPr>
        <p:spPr>
          <a:xfrm>
            <a:off x="1087" y="6166194"/>
            <a:ext cx="8498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Custom health probe for Azure Application Gateway for Containers | Microsoft Learn</a:t>
            </a:r>
            <a:endParaRPr lang="en-US"/>
          </a:p>
        </p:txBody>
      </p:sp>
      <p:pic>
        <p:nvPicPr>
          <p:cNvPr id="6" name="Picture 2" descr="A diagram showing the Application Gateway for Containers using custom health probes to determine backend health.">
            <a:extLst>
              <a:ext uri="{FF2B5EF4-FFF2-40B4-BE49-F238E27FC236}">
                <a16:creationId xmlns:a16="http://schemas.microsoft.com/office/drawing/2014/main" id="{46709DB6-6FB6-E5A4-3830-50CEBCF3C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15" y="1909099"/>
            <a:ext cx="5666921" cy="40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6D362-385D-1BE5-C3F4-BD48E5FD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7523411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Backend Mutual Authentication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85E2C7-AA21-1B7A-5527-ADC307399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475" y="1795462"/>
            <a:ext cx="7372350" cy="32670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2F810B-4995-16C6-B39B-0502B6DC56B7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Authenticate to backend targets via client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8DF52-72F3-C989-4BCB-AA0B35A22B4B}"/>
              </a:ext>
            </a:extLst>
          </p:cNvPr>
          <p:cNvSpPr txBox="1"/>
          <p:nvPr/>
        </p:nvSpPr>
        <p:spPr>
          <a:xfrm>
            <a:off x="2913" y="6235885"/>
            <a:ext cx="87283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Backend MTLS with Application Gateway for Containers - Gateway API  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83116-E506-7D15-7383-C0DB82235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6158550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5DC3-C562-5E13-B749-B7C46F383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67F36-7B9D-23AC-5401-52487125B3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C9E59-340B-B870-634B-9F78085CF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Frontend Mutual Authentication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E5905F2-4CB1-418B-B18F-A05122F1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52505" y="1795462"/>
            <a:ext cx="6886289" cy="32670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4A12C2F-F14E-2F1C-20BA-E9F2169B950F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Authenticate clients via a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41BC5-256D-698B-EBE1-161271769FB9}"/>
              </a:ext>
            </a:extLst>
          </p:cNvPr>
          <p:cNvSpPr txBox="1"/>
          <p:nvPr/>
        </p:nvSpPr>
        <p:spPr>
          <a:xfrm>
            <a:off x="2913" y="6235885"/>
            <a:ext cx="87283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Backend MTLS with Application Gateway for Containers - Gateway API  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A6BF1-C735-50AE-4F03-8B210AF52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0953334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E19D-37C8-4523-8B15-1678C990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Load Balancing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BDE2F-D993-4CB3-A979-D9A6CD5298D5}"/>
              </a:ext>
            </a:extLst>
          </p:cNvPr>
          <p:cNvSpPr txBox="1"/>
          <p:nvPr/>
        </p:nvSpPr>
        <p:spPr>
          <a:xfrm>
            <a:off x="2811053" y="2906917"/>
            <a:ext cx="284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Application Gateway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>VM/VMSS/Hybrid workloads</a:t>
            </a:r>
          </a:p>
          <a:p>
            <a:pPr algn="ctr"/>
            <a:r>
              <a:rPr lang="en-US" sz="2400"/>
              <a:t>L7 regional LB</a:t>
            </a:r>
          </a:p>
          <a:p>
            <a:pPr algn="ctr"/>
            <a:r>
              <a:rPr lang="en-US" sz="2400"/>
              <a:t>TCP/TLS proxy</a:t>
            </a:r>
          </a:p>
          <a:p>
            <a:pPr algn="ctr"/>
            <a:r>
              <a:rPr lang="en-US" sz="2400"/>
              <a:t>WAF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1ADAAA-D8F6-405C-9C1B-9315788C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1174" y="1997664"/>
            <a:ext cx="814412" cy="814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CA7F9-EAB3-442C-89D8-1BE37A5845C8}"/>
              </a:ext>
            </a:extLst>
          </p:cNvPr>
          <p:cNvSpPr txBox="1"/>
          <p:nvPr/>
        </p:nvSpPr>
        <p:spPr>
          <a:xfrm>
            <a:off x="8151450" y="2906917"/>
            <a:ext cx="3446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Application Gateway for Containers</a:t>
            </a:r>
          </a:p>
          <a:p>
            <a:pPr algn="ctr"/>
            <a:endParaRPr lang="en-US" sz="2400" b="1"/>
          </a:p>
          <a:p>
            <a:pPr algn="ctr"/>
            <a:r>
              <a:rPr lang="en-US" sz="2400" b="1"/>
              <a:t>AKS/container workloads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Dynamic traffic shifting</a:t>
            </a:r>
          </a:p>
          <a:p>
            <a:pPr algn="ctr"/>
            <a:r>
              <a:rPr lang="en-US" sz="2400"/>
              <a:t>L7 Ingress Controller</a:t>
            </a:r>
          </a:p>
          <a:p>
            <a:pPr algn="ctr"/>
            <a:r>
              <a:rPr lang="en-US" sz="2400"/>
              <a:t>Regional/Global</a:t>
            </a:r>
          </a:p>
          <a:p>
            <a:pPr algn="ctr"/>
            <a:r>
              <a:rPr lang="en-US" sz="2400"/>
              <a:t>WAF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95F0DC-3967-4523-9C63-6C3010947B1F}"/>
              </a:ext>
            </a:extLst>
          </p:cNvPr>
          <p:cNvCxnSpPr>
            <a:cxnSpLocks/>
          </p:cNvCxnSpPr>
          <p:nvPr/>
        </p:nvCxnSpPr>
        <p:spPr>
          <a:xfrm>
            <a:off x="5749967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6409B5-B274-4CC7-9207-EAC5ADB18CBB}"/>
              </a:ext>
            </a:extLst>
          </p:cNvPr>
          <p:cNvCxnSpPr>
            <a:cxnSpLocks/>
          </p:cNvCxnSpPr>
          <p:nvPr/>
        </p:nvCxnSpPr>
        <p:spPr>
          <a:xfrm>
            <a:off x="8151450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AE4BAE-6145-4E5E-BD1D-CC1DB6CA68E7}"/>
              </a:ext>
            </a:extLst>
          </p:cNvPr>
          <p:cNvSpPr txBox="1"/>
          <p:nvPr/>
        </p:nvSpPr>
        <p:spPr>
          <a:xfrm>
            <a:off x="262942" y="2906917"/>
            <a:ext cx="24315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Standard Load Balancer</a:t>
            </a:r>
          </a:p>
          <a:p>
            <a:pPr algn="ctr"/>
            <a:endParaRPr lang="en-US" sz="2400" b="1"/>
          </a:p>
          <a:p>
            <a:pPr algn="ctr"/>
            <a:r>
              <a:rPr lang="en-US" sz="2400"/>
              <a:t>VM/VMSS/AKS workloads</a:t>
            </a:r>
          </a:p>
          <a:p>
            <a:pPr algn="ctr"/>
            <a:r>
              <a:rPr lang="en-US" sz="2400"/>
              <a:t>L4 passthrough LB </a:t>
            </a:r>
          </a:p>
          <a:p>
            <a:pPr algn="ctr"/>
            <a:r>
              <a:rPr lang="en-US" sz="2400"/>
              <a:t>Regional/Global</a:t>
            </a:r>
          </a:p>
          <a:p>
            <a:pPr algn="ctr"/>
            <a:endParaRPr lang="en-US" sz="240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60DFB36-6066-4CFE-ACEF-58D25D860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46" y="1997664"/>
            <a:ext cx="814412" cy="81441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CB2BFC-CFDF-056A-908A-C3C063C81813}"/>
              </a:ext>
            </a:extLst>
          </p:cNvPr>
          <p:cNvCxnSpPr>
            <a:cxnSpLocks/>
          </p:cNvCxnSpPr>
          <p:nvPr/>
        </p:nvCxnSpPr>
        <p:spPr>
          <a:xfrm>
            <a:off x="2714116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4D8575-FEAE-CC04-8395-1C8483D53B59}"/>
              </a:ext>
            </a:extLst>
          </p:cNvPr>
          <p:cNvSpPr txBox="1"/>
          <p:nvPr/>
        </p:nvSpPr>
        <p:spPr>
          <a:xfrm>
            <a:off x="5538573" y="2906917"/>
            <a:ext cx="284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Front Door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>VM/VMSS/Hybrid workloads</a:t>
            </a:r>
          </a:p>
          <a:p>
            <a:pPr algn="ctr"/>
            <a:r>
              <a:rPr lang="en-US" sz="2400"/>
              <a:t>L7 global LB</a:t>
            </a:r>
          </a:p>
          <a:p>
            <a:pPr algn="ctr"/>
            <a:r>
              <a:rPr lang="en-US" sz="2400"/>
              <a:t>TCP/TLS proxy</a:t>
            </a:r>
          </a:p>
          <a:p>
            <a:pPr algn="ctr"/>
            <a:r>
              <a:rPr lang="en-US" sz="2400"/>
              <a:t>WAF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F15A97-A6F1-D648-40FD-BA348CD40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0602" y="1997664"/>
            <a:ext cx="797921" cy="79792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6365F8-FFBB-57DC-5E04-6FF07B1699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8783" y="1978450"/>
            <a:ext cx="852839" cy="8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B320F-2CB3-E21A-0978-6E31F08F7A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E0340-7836-7A36-712A-36349DB10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Server-sent events (SSE)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F3C23-A5CF-9536-8816-DCF4BA09F46C}"/>
              </a:ext>
            </a:extLst>
          </p:cNvPr>
          <p:cNvSpPr txBox="1"/>
          <p:nvPr/>
        </p:nvSpPr>
        <p:spPr>
          <a:xfrm>
            <a:off x="73453" y="5984469"/>
            <a:ext cx="950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Server-sent events and Application Gateway for Containers | Microsoft Learn</a:t>
            </a:r>
            <a:endParaRPr lang="en-US"/>
          </a:p>
        </p:txBody>
      </p:sp>
      <p:pic>
        <p:nvPicPr>
          <p:cNvPr id="2052" name="Picture 4" descr="A diagram depicting Application Gateway for Containers handling server-sent events.">
            <a:extLst>
              <a:ext uri="{FF2B5EF4-FFF2-40B4-BE49-F238E27FC236}">
                <a16:creationId xmlns:a16="http://schemas.microsoft.com/office/drawing/2014/main" id="{AEED4323-6BA6-401E-7622-48FD7451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27"/>
            <a:ext cx="12192000" cy="407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D0CA66-5FE1-7563-40BB-EF1A56E2F62C}"/>
              </a:ext>
            </a:extLst>
          </p:cNvPr>
          <p:cNvSpPr txBox="1"/>
          <p:nvPr/>
        </p:nvSpPr>
        <p:spPr>
          <a:xfrm>
            <a:off x="511581" y="1166185"/>
            <a:ext cx="112467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>
                <a:latin typeface="Segoe Sans Text Semibold" pitchFamily="2" charset="0"/>
                <a:cs typeface="Segoe Sans Text Semibold" pitchFamily="2" charset="0"/>
              </a:rPr>
              <a:t>Enable</a:t>
            </a:r>
            <a:r>
              <a:rPr lang="en-US" sz="2800">
                <a:latin typeface="Segoe Sans Text Semibold" pitchFamily="2" charset="0"/>
                <a:cs typeface="Segoe Sans Text Semibold" pitchFamily="2" charset="0"/>
              </a:rPr>
              <a:t> </a:t>
            </a:r>
            <a:r>
              <a:rPr lang="en-US" sz="2800" b="1">
                <a:latin typeface="Segoe Sans Text Semibold" pitchFamily="2" charset="0"/>
                <a:cs typeface="Segoe Sans Text Semibold" pitchFamily="2" charset="0"/>
              </a:rPr>
              <a:t>servers to push real-time updates to web clients over a single HTTP connection</a:t>
            </a:r>
          </a:p>
        </p:txBody>
      </p:sp>
    </p:spTree>
    <p:extLst>
      <p:ext uri="{BB962C8B-B14F-4D97-AF65-F5344CB8AC3E}">
        <p14:creationId xmlns:p14="http://schemas.microsoft.com/office/powerpoint/2010/main" val="1669529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933D2-1CA3-5C96-E06D-37B71034E9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8B914-0F4D-6BB9-FC78-630A8E727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WebSocket Protocol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17B77-020C-D9AC-064A-EE891765C8D5}"/>
              </a:ext>
            </a:extLst>
          </p:cNvPr>
          <p:cNvSpPr txBox="1"/>
          <p:nvPr/>
        </p:nvSpPr>
        <p:spPr>
          <a:xfrm>
            <a:off x="392762" y="1357321"/>
            <a:ext cx="44976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Established in </a:t>
            </a:r>
            <a:r>
              <a:rPr lang="en-US" b="1">
                <a:hlinkClick r:id="rId2"/>
              </a:rPr>
              <a:t>RFC6455</a:t>
            </a:r>
            <a:r>
              <a:rPr lang="en-US" b="1"/>
              <a:t>, enable two-way communication between a client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Browser compatibility: Nearly all modern web browsers support </a:t>
            </a:r>
            <a:r>
              <a:rPr lang="en-US" err="1"/>
              <a:t>WebSockets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Real-time data: </a:t>
            </a:r>
            <a:r>
              <a:rPr lang="en-US" err="1"/>
              <a:t>WebSockets</a:t>
            </a:r>
            <a:r>
              <a:rPr lang="en-US"/>
              <a:t> enable real-time data transfer between client and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Efficiency: </a:t>
            </a:r>
            <a:r>
              <a:rPr lang="en-US" err="1"/>
              <a:t>WebSockets</a:t>
            </a:r>
            <a:r>
              <a:rPr lang="en-US"/>
              <a:t> eliminate the need to continuously poll servers to check for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Security: </a:t>
            </a:r>
            <a:r>
              <a:rPr lang="en-US" err="1"/>
              <a:t>WebSockets</a:t>
            </a:r>
            <a:r>
              <a:rPr lang="en-US"/>
              <a:t> can be encrypted using TLS and use standard HTTP ports, such as 80 and 443.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Flexibility: </a:t>
            </a:r>
            <a:r>
              <a:rPr lang="en-US" err="1"/>
              <a:t>WebSockets</a:t>
            </a:r>
            <a:r>
              <a:rPr lang="en-US"/>
              <a:t> can be used for a variety of applications, including chat, gaming, and financial trading platforms.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E1733DE-54A8-9856-B675-CA22A527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6245" y="1892990"/>
            <a:ext cx="7345755" cy="3690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C030F4-1291-6ADB-1BB6-D8038D4E8811}"/>
              </a:ext>
            </a:extLst>
          </p:cNvPr>
          <p:cNvSpPr txBox="1"/>
          <p:nvPr/>
        </p:nvSpPr>
        <p:spPr>
          <a:xfrm>
            <a:off x="392762" y="5959190"/>
            <a:ext cx="8278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WebSocket protocol and Application Gateway for Containers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600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CB6BA-1EF3-3082-60C4-B284029186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F7A30-F6C0-C4F3-0141-492B8E976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gRPC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560FC-0F41-7C8C-AF77-87BBD8A4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567" y="5223122"/>
            <a:ext cx="4378905" cy="1546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C1E96-0DFA-AABF-B075-7D16BF362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5724" y="2373595"/>
            <a:ext cx="4357979" cy="1500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C02F02-5A54-0DF4-C59F-6514C281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566" y="3825659"/>
            <a:ext cx="4378906" cy="1452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8F6-0996-BEC6-8FB5-AA32D6611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5724" y="977006"/>
            <a:ext cx="4352748" cy="14988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EACAE-A4F4-C02B-3E86-11D924B85617}"/>
              </a:ext>
            </a:extLst>
          </p:cNvPr>
          <p:cNvSpPr txBox="1"/>
          <p:nvPr/>
        </p:nvSpPr>
        <p:spPr>
          <a:xfrm>
            <a:off x="366644" y="1216817"/>
            <a:ext cx="61048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err="1"/>
              <a:t>gRPC</a:t>
            </a:r>
            <a:r>
              <a:rPr lang="en-US"/>
              <a:t> is lightweight and highly performant protocol; up to 8x faster than JSON serialization with messages 60-80% smaller.</a:t>
            </a:r>
          </a:p>
          <a:p>
            <a:pPr algn="l"/>
            <a:endParaRPr lang="en-US"/>
          </a:p>
          <a:p>
            <a:pPr algn="l"/>
            <a:r>
              <a:rPr lang="en-US"/>
              <a:t>Support for all four life cycles: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Unary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Client-Streaming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Server-Streaming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Bidirectional-Streaming</a:t>
            </a:r>
            <a:br>
              <a:rPr lang="en-US"/>
            </a:b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3BD96-B500-1C70-1BBC-89B202B2BCD9}"/>
              </a:ext>
            </a:extLst>
          </p:cNvPr>
          <p:cNvSpPr txBox="1"/>
          <p:nvPr/>
        </p:nvSpPr>
        <p:spPr>
          <a:xfrm>
            <a:off x="7569200" y="975698"/>
            <a:ext cx="10961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Unary RPC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3EB79-C22A-404A-0EBB-03A3ABFFC44C}"/>
              </a:ext>
            </a:extLst>
          </p:cNvPr>
          <p:cNvSpPr txBox="1"/>
          <p:nvPr/>
        </p:nvSpPr>
        <p:spPr>
          <a:xfrm>
            <a:off x="7569200" y="2323297"/>
            <a:ext cx="21887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Client Streaming RPC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DA307-F33D-201F-53A4-1955E468E41D}"/>
              </a:ext>
            </a:extLst>
          </p:cNvPr>
          <p:cNvSpPr txBox="1"/>
          <p:nvPr/>
        </p:nvSpPr>
        <p:spPr>
          <a:xfrm>
            <a:off x="7569200" y="3648251"/>
            <a:ext cx="22567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Server Streaming RPC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C38EC2-D278-B523-1B83-0BC48D1331B8}"/>
              </a:ext>
            </a:extLst>
          </p:cNvPr>
          <p:cNvSpPr txBox="1"/>
          <p:nvPr/>
        </p:nvSpPr>
        <p:spPr>
          <a:xfrm>
            <a:off x="7569200" y="5095632"/>
            <a:ext cx="17807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Bidirectional RPC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07CD583F-6CBB-C170-5CC2-035FFD87E461}"/>
              </a:ext>
            </a:extLst>
          </p:cNvPr>
          <p:cNvSpPr txBox="1">
            <a:spLocks/>
          </p:cNvSpPr>
          <p:nvPr/>
        </p:nvSpPr>
        <p:spPr>
          <a:xfrm>
            <a:off x="9019033" y="66297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Segoe Sans Tex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C9848-E103-6E43-1154-51FA96708378}"/>
              </a:ext>
            </a:extLst>
          </p:cNvPr>
          <p:cNvSpPr txBox="1"/>
          <p:nvPr/>
        </p:nvSpPr>
        <p:spPr>
          <a:xfrm>
            <a:off x="77305" y="5938487"/>
            <a:ext cx="749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hlinkClick r:id="rId6"/>
              </a:rPr>
              <a:t>gRPC</a:t>
            </a:r>
            <a:r>
              <a:rPr lang="en-US">
                <a:hlinkClick r:id="rId6"/>
              </a:rPr>
              <a:t> with Application Gateway for Containers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922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4DFC6-B285-B2C3-BFA2-BF793C060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ACC78-3FCB-B24C-C7AC-2E663CE2A7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CNI + CNI Overlay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1D66F5-1D76-8F3D-7B5A-8A3D89107CAB}"/>
              </a:ext>
            </a:extLst>
          </p:cNvPr>
          <p:cNvSpPr txBox="1"/>
          <p:nvPr/>
        </p:nvSpPr>
        <p:spPr>
          <a:xfrm>
            <a:off x="7419313" y="1232409"/>
            <a:ext cx="447040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/>
              <a:t>Conserve IP allocations in your Azure Virtual Network with CNI Overlay!</a:t>
            </a:r>
          </a:p>
          <a:p>
            <a:pPr algn="l"/>
            <a:endParaRPr lang="en-US" sz="2000" b="1"/>
          </a:p>
          <a:p>
            <a:pPr algn="l"/>
            <a:r>
              <a:rPr lang="en-US" sz="2000"/>
              <a:t>Support for CNI and CNI Overlay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Support for Kubernetes Network Policies</a:t>
            </a:r>
          </a:p>
          <a:p>
            <a:pPr marL="342900" indent="-342900" algn="l">
              <a:buFontTx/>
              <a:buChar char="-"/>
            </a:pPr>
            <a:r>
              <a:rPr lang="en-US" sz="2000"/>
              <a:t>Azure Network Policies, Cilium, Calico</a:t>
            </a:r>
          </a:p>
          <a:p>
            <a:pPr marL="342900" indent="-342900" algn="l">
              <a:buFontTx/>
              <a:buChar char="-"/>
            </a:pPr>
            <a:endParaRPr lang="en-US" sz="2000"/>
          </a:p>
          <a:p>
            <a:pPr algn="l"/>
            <a:r>
              <a:rPr lang="en-US" sz="2000"/>
              <a:t>Traffic proxied directly to pods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CNI -&gt; CNI Overlay supported for AGIC/AGC</a:t>
            </a:r>
          </a:p>
          <a:p>
            <a:r>
              <a:rPr lang="en-US" sz="2000" err="1"/>
              <a:t>Kubenet</a:t>
            </a:r>
            <a:r>
              <a:rPr lang="en-US" sz="2000"/>
              <a:t> -&gt; CNI Overlay supported for AGIC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185F5A-AE40-26DA-4D8D-2A853AA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47" y="1121707"/>
            <a:ext cx="7438134" cy="4717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EAF76-3BEC-C399-F535-45393B76CEFB}"/>
              </a:ext>
            </a:extLst>
          </p:cNvPr>
          <p:cNvSpPr txBox="1"/>
          <p:nvPr/>
        </p:nvSpPr>
        <p:spPr>
          <a:xfrm>
            <a:off x="449470" y="5940195"/>
            <a:ext cx="9684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Container networking with Azure Application Gateway for Containers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9272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A23F3-1920-4561-1CF7-17CEBC3636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7C55C-1D0A-488E-CA18-0A03C1BB0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Application Firewall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2E06C-05A6-9187-9B7B-E0D66328F81E}"/>
              </a:ext>
            </a:extLst>
          </p:cNvPr>
          <p:cNvSpPr txBox="1"/>
          <p:nvPr/>
        </p:nvSpPr>
        <p:spPr>
          <a:xfrm>
            <a:off x="475591" y="1322713"/>
            <a:ext cx="5951714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/>
              <a:t>Leverage Web Application Firewall Policy with Application Gateway for Containers!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Features: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Managed &amp; Custom Rules</a:t>
            </a:r>
          </a:p>
          <a:p>
            <a:pPr marL="800083" lvl="1" indent="-342900">
              <a:buFontTx/>
              <a:buChar char="-"/>
            </a:pPr>
            <a:r>
              <a:rPr lang="en-US" sz="2000" dirty="0"/>
              <a:t>DRS 2.1 ruleset</a:t>
            </a:r>
          </a:p>
          <a:p>
            <a:pPr marL="800083" lvl="1" indent="-342900">
              <a:buFontTx/>
              <a:buChar char="-"/>
            </a:pPr>
            <a:r>
              <a:rPr lang="en-US" sz="2000" dirty="0" err="1"/>
              <a:t>Geomatch</a:t>
            </a:r>
            <a:r>
              <a:rPr lang="en-US" sz="2000" dirty="0"/>
              <a:t> rules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Bot protection</a:t>
            </a:r>
          </a:p>
          <a:p>
            <a:pPr marL="342900" indent="-342900" algn="l">
              <a:buFontTx/>
              <a:buChar char="-"/>
            </a:pPr>
            <a:endParaRPr lang="en-US" sz="2000" dirty="0"/>
          </a:p>
          <a:p>
            <a:pPr marL="342900" indent="-342900" algn="l">
              <a:buFontTx/>
              <a:buChar char="-"/>
            </a:pPr>
            <a:r>
              <a:rPr lang="en-US" sz="2000" dirty="0"/>
              <a:t>Scoped assignment</a:t>
            </a:r>
          </a:p>
          <a:p>
            <a:pPr marL="800083" lvl="1" indent="-342900">
              <a:buFontTx/>
              <a:buChar char="-"/>
            </a:pPr>
            <a:r>
              <a:rPr lang="en-US" sz="2000" dirty="0"/>
              <a:t>Gateway</a:t>
            </a:r>
          </a:p>
          <a:p>
            <a:pPr marL="1257283" lvl="2" indent="-342900">
              <a:buFontTx/>
              <a:buChar char="-"/>
            </a:pPr>
            <a:r>
              <a:rPr lang="en-US" sz="2000" dirty="0"/>
              <a:t>Listener</a:t>
            </a:r>
          </a:p>
          <a:p>
            <a:pPr marL="800083" lvl="1" indent="-342900">
              <a:buFontTx/>
              <a:buChar char="-"/>
            </a:pPr>
            <a:r>
              <a:rPr lang="en-US" sz="2000" dirty="0" err="1"/>
              <a:t>HTTPRoute</a:t>
            </a:r>
            <a:endParaRPr lang="en-US" sz="2000" dirty="0"/>
          </a:p>
          <a:p>
            <a:pPr marL="1257283" lvl="2" indent="-342900">
              <a:buFontTx/>
              <a:buChar char="-"/>
            </a:pPr>
            <a:r>
              <a:rPr lang="en-US" sz="2000" dirty="0"/>
              <a:t>Path</a:t>
            </a:r>
          </a:p>
          <a:p>
            <a:pPr marL="800083" lvl="1" indent="-342900">
              <a:buFontTx/>
              <a:buChar char="-"/>
            </a:pP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8FA1AA6-41DE-406F-C685-EEDA4570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37" y="2480466"/>
            <a:ext cx="7500190" cy="2918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818B8-843D-9E52-2FE5-D927D656291C}"/>
              </a:ext>
            </a:extLst>
          </p:cNvPr>
          <p:cNvSpPr txBox="1"/>
          <p:nvPr/>
        </p:nvSpPr>
        <p:spPr>
          <a:xfrm>
            <a:off x="391661" y="5839026"/>
            <a:ext cx="1044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Web Application Firewall on Application Gateway for Containers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544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5CEABA9-C260-F247-4934-55B48E47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8899" y="1124755"/>
            <a:ext cx="7692139" cy="51296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A7BCF-39EC-0A60-C291-9E99BC2131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59978-3566-E050-6C58-FD57019CCF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- Istio </a:t>
            </a:r>
            <a:r>
              <a:rPr lang="en-US"/>
              <a:t>Mesh (Preview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10D3E-97DD-BA81-0DD9-9B51E6168601}"/>
              </a:ext>
            </a:extLst>
          </p:cNvPr>
          <p:cNvSpPr txBox="1"/>
          <p:nvPr/>
        </p:nvSpPr>
        <p:spPr>
          <a:xfrm>
            <a:off x="463827" y="1157840"/>
            <a:ext cx="40198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Seamless ingress to mesh: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Automatic certificate management; issuance and rotation 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Encrypted traffic using </a:t>
            </a:r>
            <a:r>
              <a:rPr lang="en-US" sz="1800" dirty="0" err="1"/>
              <a:t>mTLS</a:t>
            </a:r>
            <a:r>
              <a:rPr lang="en-US" sz="1800" dirty="0"/>
              <a:t> between AGC and service mesh pods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Deployed in HA configuration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Optional installation for those that don’t use Istio</a:t>
            </a:r>
          </a:p>
        </p:txBody>
      </p:sp>
    </p:spTree>
    <p:extLst>
      <p:ext uri="{BB962C8B-B14F-4D97-AF65-F5344CB8AC3E}">
        <p14:creationId xmlns:p14="http://schemas.microsoft.com/office/powerpoint/2010/main" val="14325385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F9ED-DD8B-48A1-0298-39BE6622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67E7F-774D-1217-AE6E-9CF5C1520F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54304"/>
            <a:ext cx="10480675" cy="738664"/>
          </a:xfrm>
        </p:spPr>
        <p:txBody>
          <a:bodyPr/>
          <a:lstStyle/>
          <a:p>
            <a:r>
              <a:rPr lang="en-US"/>
              <a:t>Previews / Roadmap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7BCF7-FB8C-2383-48A1-9AA26E8823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95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F3065-C4FF-287A-1551-D4D67F2DE7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06F62-1E41-C4BE-C72D-E59E20854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IP Access Policy (Private Preview)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557FBC-5565-2AB3-52A7-77DC04F24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747" y="1703293"/>
            <a:ext cx="8118711" cy="4551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21A1-2705-44DB-76C4-99EF164D9EF4}"/>
              </a:ext>
            </a:extLst>
          </p:cNvPr>
          <p:cNvSpPr txBox="1"/>
          <p:nvPr/>
        </p:nvSpPr>
        <p:spPr>
          <a:xfrm>
            <a:off x="463827" y="1157840"/>
            <a:ext cx="40198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IP Access Policy</a:t>
            </a:r>
          </a:p>
          <a:p>
            <a:pPr marL="342900" indent="-342900">
              <a:buFontTx/>
              <a:buChar char="-"/>
            </a:pPr>
            <a:r>
              <a:rPr lang="en-US" dirty="0"/>
              <a:t>Rules supported: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Individual IP addresses 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(e.g., 198.51.100.101)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IP prefixes in CIDR notation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(e.g., 198.51.100.0/24)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Wildcard * to match all IPs</a:t>
            </a:r>
          </a:p>
          <a:p>
            <a:pPr marL="342900" indent="-342900">
              <a:buFontTx/>
              <a:buChar char="-"/>
            </a:pPr>
            <a:r>
              <a:rPr lang="en-US" dirty="0"/>
              <a:t>Scoped to Frontend resource</a:t>
            </a:r>
          </a:p>
          <a:p>
            <a:pPr marL="342900" indent="-342900">
              <a:buFontTx/>
              <a:buChar char="-"/>
            </a:pPr>
            <a:r>
              <a:rPr lang="en-US" dirty="0"/>
              <a:t>Up to 100 rules per policy</a:t>
            </a:r>
          </a:p>
        </p:txBody>
      </p:sp>
    </p:spTree>
    <p:extLst>
      <p:ext uri="{BB962C8B-B14F-4D97-AF65-F5344CB8AC3E}">
        <p14:creationId xmlns:p14="http://schemas.microsoft.com/office/powerpoint/2010/main" val="40073703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FD59-B764-D01D-B185-27473234D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A00B-B12B-4E0B-1E3F-A1A25F81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720475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Application Gateway for Containers: Add-on</a:t>
            </a:r>
            <a:endParaRPr lang="en-US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3EF03E22-B151-FA94-B3C3-4633B5AF37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842581" y="1365558"/>
            <a:ext cx="3135626" cy="528499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000" b="1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Public Preview </a:t>
            </a:r>
            <a:endParaRPr lang="en-US" sz="2000" b="1" i="0" u="none" strike="noStrike" kern="1200" cap="none" spc="0" normalizeH="0" baseline="0" noProof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744C6-D3E5-8F5E-A6CA-940DA9789157}"/>
              </a:ext>
            </a:extLst>
          </p:cNvPr>
          <p:cNvSpPr txBox="1"/>
          <p:nvPr/>
        </p:nvSpPr>
        <p:spPr>
          <a:xfrm>
            <a:off x="7478335" y="2103676"/>
            <a:ext cx="450345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Click-deploy installation of ALB Controller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Cluster managed updates for ALB controller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Leverages managed AKS Gateway API add-on</a:t>
            </a:r>
          </a:p>
        </p:txBody>
      </p:sp>
      <p:pic>
        <p:nvPicPr>
          <p:cNvPr id="1026" name="Picture 2" descr="Diagram depicting traffic from the Internet ingressing into Application Gateway for Containers and being sent to backend pods in AKS.">
            <a:extLst>
              <a:ext uri="{FF2B5EF4-FFF2-40B4-BE49-F238E27FC236}">
                <a16:creationId xmlns:a16="http://schemas.microsoft.com/office/drawing/2014/main" id="{871F5614-B120-3A0D-B83C-CA1FFBD1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5" y="1513490"/>
            <a:ext cx="5821376" cy="47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6D2BDB-0EE7-A0C7-CB6E-06FCDF025345}"/>
              </a:ext>
            </a:extLst>
          </p:cNvPr>
          <p:cNvSpPr/>
          <p:nvPr/>
        </p:nvSpPr>
        <p:spPr bwMode="auto">
          <a:xfrm>
            <a:off x="3535980" y="3373821"/>
            <a:ext cx="851338" cy="68467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0BC6B-E418-A3CC-5725-7067D50CC922}"/>
              </a:ext>
            </a:extLst>
          </p:cNvPr>
          <p:cNvSpPr txBox="1"/>
          <p:nvPr/>
        </p:nvSpPr>
        <p:spPr>
          <a:xfrm>
            <a:off x="4388661" y="3373821"/>
            <a:ext cx="276999" cy="6846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Add-on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776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3421A-7E42-12DC-C74D-B77B6700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DB5B-9249-A1E6-DFE6-36F7EA42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720475"/>
            <a:ext cx="11457963" cy="1107996"/>
          </a:xfrm>
        </p:spPr>
        <p:txBody>
          <a:bodyPr/>
          <a:lstStyle/>
          <a:p>
            <a:r>
              <a:rPr lang="en-US" dirty="0">
                <a:cs typeface="Segoe UI"/>
              </a:rPr>
              <a:t>Application Gateway for Containers: Load Aware Routing</a:t>
            </a:r>
            <a:endParaRPr lang="en-US" dirty="0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F91E2A0C-7FF3-233E-483C-8C531D3DEF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842581" y="1365558"/>
            <a:ext cx="3135626" cy="528499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000" b="1" dirty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Public Preview </a:t>
            </a:r>
            <a:endParaRPr lang="en-US" sz="20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1B429-4ED3-9048-2424-E88BD7CA0B22}"/>
              </a:ext>
            </a:extLst>
          </p:cNvPr>
          <p:cNvSpPr txBox="1"/>
          <p:nvPr/>
        </p:nvSpPr>
        <p:spPr>
          <a:xfrm>
            <a:off x="7478335" y="2103676"/>
            <a:ext cx="412844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Distribute traffic to backend pods based on metrics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Implements Open Request Cost Aggregation (ORCA) load report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Optimize traffic distribution based on a defined metric, such as CPU, Memory, GPU,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C0BEF03-14E9-D47E-A258-6DA1C49E8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0169" y="2053634"/>
            <a:ext cx="845516" cy="84551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BF04A6F-6F2F-41FF-E242-25CB1A4934B7}"/>
              </a:ext>
            </a:extLst>
          </p:cNvPr>
          <p:cNvSpPr/>
          <p:nvPr/>
        </p:nvSpPr>
        <p:spPr bwMode="auto">
          <a:xfrm>
            <a:off x="1039075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4B4EFA-9429-1542-7B7E-C76571407E2D}"/>
              </a:ext>
            </a:extLst>
          </p:cNvPr>
          <p:cNvSpPr/>
          <p:nvPr/>
        </p:nvSpPr>
        <p:spPr bwMode="auto">
          <a:xfrm>
            <a:off x="2696909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32A29D-BCCB-2074-CC8F-4C0A2ABDEA19}"/>
              </a:ext>
            </a:extLst>
          </p:cNvPr>
          <p:cNvSpPr/>
          <p:nvPr/>
        </p:nvSpPr>
        <p:spPr bwMode="auto">
          <a:xfrm>
            <a:off x="4395984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C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3A4BA7-F460-2DF9-0718-7FDF9967E4F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275587" y="2949192"/>
            <a:ext cx="0" cy="727766"/>
          </a:xfrm>
          <a:prstGeom prst="straightConnector1">
            <a:avLst/>
          </a:prstGeom>
          <a:noFill/>
          <a:ln w="28575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E4FE142-168E-3AB0-80E2-FF49E508B221}"/>
              </a:ext>
            </a:extLst>
          </p:cNvPr>
          <p:cNvCxnSpPr>
            <a:cxnSpLocks/>
          </p:cNvCxnSpPr>
          <p:nvPr/>
        </p:nvCxnSpPr>
        <p:spPr>
          <a:xfrm>
            <a:off x="3629064" y="2949192"/>
            <a:ext cx="1290535" cy="722424"/>
          </a:xfrm>
          <a:prstGeom prst="curvedConnector3">
            <a:avLst>
              <a:gd name="adj1" fmla="val 100317"/>
            </a:avLst>
          </a:prstGeom>
          <a:noFill/>
          <a:ln w="28575" cap="flat" cmpd="sng" algn="ctr">
            <a:solidFill>
              <a:srgbClr val="C03BC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D4EFF353-5D57-8788-E115-6A3FF8E2D93C}"/>
              </a:ext>
            </a:extLst>
          </p:cNvPr>
          <p:cNvCxnSpPr>
            <a:cxnSpLocks/>
          </p:cNvCxnSpPr>
          <p:nvPr/>
        </p:nvCxnSpPr>
        <p:spPr>
          <a:xfrm flipH="1">
            <a:off x="1649546" y="2949192"/>
            <a:ext cx="1290535" cy="722424"/>
          </a:xfrm>
          <a:prstGeom prst="curvedConnector3">
            <a:avLst>
              <a:gd name="adj1" fmla="val 100317"/>
            </a:avLst>
          </a:prstGeom>
          <a:noFill/>
          <a:ln w="28575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E608E52-BD79-CBB7-4BF7-8DC36388EABE}"/>
              </a:ext>
            </a:extLst>
          </p:cNvPr>
          <p:cNvSpPr txBox="1"/>
          <p:nvPr/>
        </p:nvSpPr>
        <p:spPr>
          <a:xfrm>
            <a:off x="4069711" y="4468732"/>
            <a:ext cx="2401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 b="1" dirty="0">
                <a:solidFill>
                  <a:srgbClr val="C03BC4"/>
                </a:solidFill>
                <a:latin typeface="Segoe UI"/>
              </a:rPr>
              <a:t>50% GPU utilization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986849-7BCE-866C-0860-2F68CFA0B071}"/>
              </a:ext>
            </a:extLst>
          </p:cNvPr>
          <p:cNvCxnSpPr/>
          <p:nvPr/>
        </p:nvCxnSpPr>
        <p:spPr>
          <a:xfrm>
            <a:off x="3421038" y="2899150"/>
            <a:ext cx="0" cy="565427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E933C9-3D63-A465-2B25-A59C80D7442D}"/>
              </a:ext>
            </a:extLst>
          </p:cNvPr>
          <p:cNvCxnSpPr/>
          <p:nvPr/>
        </p:nvCxnSpPr>
        <p:spPr>
          <a:xfrm>
            <a:off x="3355074" y="2949192"/>
            <a:ext cx="0" cy="565427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C0A512FF-A7B5-0523-4849-7EE99CFC56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88919" y="3030905"/>
            <a:ext cx="1121250" cy="541171"/>
          </a:xfrm>
          <a:prstGeom prst="curvedConnector3">
            <a:avLst>
              <a:gd name="adj1" fmla="val 99093"/>
            </a:avLst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73A6D857-C557-A826-A3F5-003E27F8CA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28291" y="3111530"/>
            <a:ext cx="963410" cy="373489"/>
          </a:xfrm>
          <a:prstGeom prst="curvedConnector3">
            <a:avLst>
              <a:gd name="adj1" fmla="val 99581"/>
            </a:avLst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1049938-7557-860C-D77E-1527C3BEE557}"/>
              </a:ext>
            </a:extLst>
          </p:cNvPr>
          <p:cNvSpPr txBox="1"/>
          <p:nvPr/>
        </p:nvSpPr>
        <p:spPr>
          <a:xfrm>
            <a:off x="1342306" y="4468732"/>
            <a:ext cx="22538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 b="1" dirty="0">
                <a:solidFill>
                  <a:srgbClr val="0078D4"/>
                </a:solidFill>
                <a:latin typeface="Segoe UI"/>
              </a:rPr>
              <a:t>0% GPU utilization</a:t>
            </a:r>
          </a:p>
        </p:txBody>
      </p:sp>
    </p:spTree>
    <p:extLst>
      <p:ext uri="{BB962C8B-B14F-4D97-AF65-F5344CB8AC3E}">
        <p14:creationId xmlns:p14="http://schemas.microsoft.com/office/powerpoint/2010/main" val="2742462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93A-E188-2A7A-A626-05321ED1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2F309-8A16-2719-3534-8859A0C120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D7527-D3B5-D73A-AEC6-CAF37BD51D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Application Gateway + Ingress Controller (AGIC)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25519-85D6-4AFE-1CCE-FF751B5ED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" name="Picture 2" descr="Azure Application Gateway + AKS">
            <a:extLst>
              <a:ext uri="{FF2B5EF4-FFF2-40B4-BE49-F238E27FC236}">
                <a16:creationId xmlns:a16="http://schemas.microsoft.com/office/drawing/2014/main" id="{51B6797E-B62A-C8BB-0F23-622E9033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7" y="2267759"/>
            <a:ext cx="4713985" cy="2836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9CB6C-88AB-9E9E-F493-B95EE1476278}"/>
              </a:ext>
            </a:extLst>
          </p:cNvPr>
          <p:cNvCxnSpPr/>
          <p:nvPr/>
        </p:nvCxnSpPr>
        <p:spPr>
          <a:xfrm>
            <a:off x="5741680" y="1179609"/>
            <a:ext cx="0" cy="517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B98337-69B2-B93C-BC2C-97F723F74A64}"/>
              </a:ext>
            </a:extLst>
          </p:cNvPr>
          <p:cNvSpPr txBox="1"/>
          <p:nvPr/>
        </p:nvSpPr>
        <p:spPr>
          <a:xfrm>
            <a:off x="6323258" y="1674674"/>
            <a:ext cx="61047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Public / Private regional load balancing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URL routing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Cookie-based affinity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TLS termination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End-to-end TLS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Support for public, private, and hybrid web sites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Integrated web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265340809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7956E-00B9-2FE3-E0AF-491F5C4E6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43777-1309-0047-C532-C5EC902F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6817"/>
            <a:ext cx="6688420" cy="557589"/>
          </a:xfrm>
        </p:spPr>
        <p:txBody>
          <a:bodyPr/>
          <a:lstStyle/>
          <a:p>
            <a:r>
              <a:rPr lang="en-US" dirty="0"/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232766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B2333A4-17C4-8637-5BC4-44A31FBB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255BF-668D-E117-988A-32D50DCDFD4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7EE5B-29B5-1A72-8B47-0A259D724F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Bootstrap the environment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A0A3E-63B3-7D6C-2770-BC9C280F08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8"/>
            <a:ext cx="10811639" cy="5067673"/>
          </a:xfrm>
        </p:spPr>
        <p:txBody>
          <a:bodyPr wrap="square">
            <a:normAutofit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endParaRPr lang="en-GB" sz="32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3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workshop Git repository is in the following link: </a:t>
            </a:r>
            <a:r>
              <a:rPr lang="en-GB" sz="3200" b="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AGC Workshop</a:t>
            </a:r>
            <a:br>
              <a:rPr lang="en-GB" sz="3200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2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3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sure you follow the the Readme file and preforming the instructions to create the workshop environment.</a:t>
            </a:r>
            <a:br>
              <a:rPr lang="en-GB" sz="3200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sz="32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3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View the resources created in your Azure tenant.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7936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BAF3A9D-64D6-E473-7DC4-D805EFC53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23CE0-47E5-F50B-1D4B-F2DD64CC35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4152C-9BEA-1391-092E-EF1259B791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Get to know the environment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F2D5D2-5B54-0753-2F9B-AB7749FC39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8"/>
            <a:ext cx="10811639" cy="5067673"/>
          </a:xfrm>
        </p:spPr>
        <p:txBody>
          <a:bodyPr wrap="square">
            <a:normAutofit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Once everything has been created, you will have a running AKS cluster with two applications running (app1 &amp; app2) which are a basic web server.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the infrastructure + app related resources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relevant for this workshop will be inside the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created resource group.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During the workshop we will demonstrate &amp;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practice how to utilize Application Gateway for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Containers (AGC) features to accommodate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Gateway needs in a modern environment.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After you have reviewed the resources, connect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the created AKS resource (steps can be found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the connect button inside the AKS page)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4DD0DA-D628-0B81-FEC2-3F35446C9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5563"/>
            <a:ext cx="59944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0725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58852A-4BB9-6CA4-3B6A-7FEAA3EB4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5FBC3-C530-8002-7E38-AF2980E701D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81DD4-B50D-15A6-8628-4EDEF288C2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Get to know the environment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97B04B-235B-58EA-7BBC-7BE32317BB1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8"/>
            <a:ext cx="10811639" cy="5067673"/>
          </a:xfrm>
        </p:spPr>
        <p:txBody>
          <a:bodyPr wrap="square">
            <a:normAutofit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addition, All the components needed for Application Gateway for Containers are exists.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There is a Gateway resource (named “app-gateway”) which includes two listeners (http-listener, https-listener) to fulfil the workshop needs, all the resources that will be created in this workshop should be inside the namespace called </a:t>
            </a:r>
            <a:r>
              <a:rPr lang="en-GB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app-networking</a:t>
            </a:r>
          </a:p>
        </p:txBody>
      </p:sp>
    </p:spTree>
    <p:extLst>
      <p:ext uri="{BB962C8B-B14F-4D97-AF65-F5344CB8AC3E}">
        <p14:creationId xmlns:p14="http://schemas.microsoft.com/office/powerpoint/2010/main" val="35308591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CEFC812-83DA-EAD8-6A2D-EEECF9893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B133FC-0113-3867-068C-E5506BAF0DE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9E4F0F-FEEA-E032-A705-28858E20BE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Step 1 – FQDN route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B202A-0508-137D-E388-C131809989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8"/>
            <a:ext cx="10811639" cy="5067673"/>
          </a:xfrm>
        </p:spPr>
        <p:txBody>
          <a:bodyPr wrap="square">
            <a:normAutofit lnSpcReduction="10000"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mentioned, there are two running applications (app1 &amp; app2) which runs inside namespaces called app1, app2 and each referenced by a ClusterIP service (app1, app2).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this first step we will create FQDN based HTTPRoute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 for each workload to allow ingress traffic for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 from outside of the cluster.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Attached is a template of the HTTPRoute CR.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Replace the values to the values you think that should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match, use the values of app1 &amp; app2 for the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your-hostname value.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After you have deployed, try to access the FQDNs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described in the yaml file in http.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87BE06A-11A2-6052-349F-441ECE44D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05" y="2127183"/>
            <a:ext cx="5419830" cy="452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6997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B01E45B-3514-226C-0ACB-E04DF01C3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7590F6-5A10-6BC2-C69F-C79FE39BA05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760FF-3BEB-8858-2698-7D948385D8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Step 2 – Redirect route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E7150-F939-C4C6-3EAB-42B760E6247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8"/>
            <a:ext cx="10811639" cy="5067673"/>
          </a:xfrm>
        </p:spPr>
        <p:txBody>
          <a:bodyPr wrap="square">
            <a:normAutofit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Now that our apps is accessible through http, let modify them to use https, this can be done by changing the listener to the https-listener.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make sure that clients will approach the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apps in HTTPS only, we will need to create a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redirect route to modify http traffic to https.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Attached is a redirect policy template.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After applying the changes try to access the apps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HTTPS &amp; HTTP.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D3739-A983-7604-1C20-68B1A53EA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422" y="1730461"/>
            <a:ext cx="5708534" cy="48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2872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4CA93D6-AB1D-2151-B41F-05E2D247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79FD4-5589-887E-930E-F9340F85F41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BB887-9939-2553-1FA2-555394345C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Step 3 – Header route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6F1F3-2F20-A3CC-CC8A-EFD07224F6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9"/>
            <a:ext cx="10830309" cy="4639922"/>
          </a:xfrm>
        </p:spPr>
        <p:txBody>
          <a:bodyPr wrap="square">
            <a:normAutofit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some cases, we would like to route clients to different apps based on some information from the clients. One of the cases can be a header passed in the request.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an HTTPRoute to handle the following case: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a header named “X-Version” has the value of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“beta”, the request should be routed to app2,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other cases, the request should be routed to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app1. make this route accessible in the following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FQDN: “header.&lt;YOUR_DOMAIN&gt;.com”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Attached is a template for doing that.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After the changes has been applied, try to access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FQDN with and without the header. It can be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tested using the commands: 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5E7C1D5-29B5-44F9-677E-A3611589C01C}"/>
              </a:ext>
            </a:extLst>
          </p:cNvPr>
          <p:cNvSpPr txBox="1">
            <a:spLocks/>
          </p:cNvSpPr>
          <p:nvPr/>
        </p:nvSpPr>
        <p:spPr>
          <a:xfrm>
            <a:off x="237551" y="6054107"/>
            <a:ext cx="10811639" cy="40227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AutoNum type="arabicPeriod"/>
            </a:pPr>
            <a:r>
              <a:rPr lang="en-GB" sz="7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curl -k -s -H "X-Version: beta" https://</a:t>
            </a:r>
            <a:r>
              <a:rPr lang="en-GB" sz="72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header.your-domain.com</a:t>
            </a:r>
            <a:r>
              <a:rPr lang="en-GB" sz="7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</a:p>
          <a:p>
            <a:pPr marL="457200" indent="-457200">
              <a:spcBef>
                <a:spcPts val="750"/>
              </a:spcBef>
              <a:spcAft>
                <a:spcPts val="750"/>
              </a:spcAft>
              <a:buFont typeface="Arial" panose="020B0604020202020204" pitchFamily="34" charset="0"/>
              <a:buAutoNum type="arabicPeriod"/>
            </a:pPr>
            <a:r>
              <a:rPr lang="en-US" sz="7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curl -k -s -H "X-Version: </a:t>
            </a:r>
            <a:r>
              <a:rPr lang="en-US" sz="72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no_beta</a:t>
            </a:r>
            <a:r>
              <a:rPr lang="en-US" sz="7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" https://</a:t>
            </a:r>
            <a:r>
              <a:rPr lang="en-US" sz="72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header.your-domain.com</a:t>
            </a:r>
            <a:r>
              <a:rPr lang="en-US" sz="7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</a:p>
          <a:p>
            <a:pPr marL="457200" indent="-457200">
              <a:spcBef>
                <a:spcPts val="750"/>
              </a:spcBef>
              <a:spcAft>
                <a:spcPts val="750"/>
              </a:spcAft>
              <a:buAutoNum type="arabicPeriod"/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750"/>
              </a:spcBef>
              <a:spcAft>
                <a:spcPts val="750"/>
              </a:spcAft>
              <a:buAutoNum type="arabicPeriod"/>
            </a:pPr>
            <a:r>
              <a:rPr lang="en-GB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blala</a:t>
            </a: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E9EA3D-5524-7214-5C95-BC39B551B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80" y="1816456"/>
            <a:ext cx="483489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2903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8E3D255-CB81-A575-ACE1-15B6A7DF4B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ED96A-07C1-3D9D-CAD1-76E23185793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69B19-9836-A0F6-1390-B7C4064B65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Step 4 – Weighted route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0BCB48-C76F-13AD-368D-B8707178DE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8"/>
            <a:ext cx="10811639" cy="5067673"/>
          </a:xfrm>
        </p:spPr>
        <p:txBody>
          <a:bodyPr wrap="square">
            <a:normAutofit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Additional option to configure clients route behaviour is based on weights, X amount of traffic will go to certain app and Y amount will go to another.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Let's create a weighted route another the FQDN of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weighted.&lt;YOUR_DOMAIN&gt;.com and route 80%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of the traffic to app1 and the remaining 20% to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app2.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Attached is a template for weighted route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1350"/>
              </a:lnSpc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1350"/>
              </a:lnSpc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This can be tested using the following command: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8370E95-62BF-F4CF-C768-0A024E1EE026}"/>
              </a:ext>
            </a:extLst>
          </p:cNvPr>
          <p:cNvSpPr txBox="1">
            <a:spLocks/>
          </p:cNvSpPr>
          <p:nvPr/>
        </p:nvSpPr>
        <p:spPr>
          <a:xfrm>
            <a:off x="400937" y="5992752"/>
            <a:ext cx="10811639" cy="553998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350"/>
              </a:lnSpc>
            </a:pPr>
            <a:r>
              <a:rPr lang="en-GB" sz="1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count_app1=0; count_app2=0; for </a:t>
            </a:r>
            <a:r>
              <a:rPr lang="en-GB" sz="12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GB" sz="1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$(</a:t>
            </a:r>
            <a:r>
              <a:rPr lang="en-GB" sz="12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seq</a:t>
            </a:r>
            <a:r>
              <a:rPr lang="en-GB" sz="1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 1 100); do response=$(curl -k -s https://</a:t>
            </a:r>
            <a:r>
              <a:rPr lang="en-GB" sz="1200" b="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weighted.your-domain.com</a:t>
            </a:r>
            <a:r>
              <a:rPr lang="en-GB" sz="1200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/); if [[ $response == *"app1"* ]]; then ((count_app1++)); else ((count_app2++)); fi; done; echo "=== Weighted distribution results (100 requests) ==="; echo "app1: $count_app1 requests ($(( count_app1 ))%) should be approximately 80%"; echo "app2: $count_app2 requests ($(( count_app2 ))%) should be approximately 20%"</a:t>
            </a: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3B64565-04C5-E17F-3B03-1E74885A5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69" y="1687131"/>
            <a:ext cx="4852232" cy="41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6734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D3AE1-C7EB-FFDF-B6F3-1B4190A44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6E99D1-6F85-567E-897F-2D2747D47F6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C1D06-7C4F-EA85-13AF-E0D4F61951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Step 5 – Path route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A01485-C539-41A2-1B67-4278F1039A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8"/>
            <a:ext cx="10811639" cy="5067673"/>
          </a:xfrm>
        </p:spPr>
        <p:txBody>
          <a:bodyPr wrap="square">
            <a:normAutofit lnSpcReduction="10000"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Another option is to serve two different apps inside the same FQDN and access them by path.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Important thing to keep in mind that you will need to do a URL rewrite to adjust the entered path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the paths that the app expects to receive.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this example we will create a route for the FQDN of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app.&lt;YOUR_DOMAIN&gt;.com and by adding /app1 we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will be routed to app1, and for /app2 we will get to app2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with adding URLRewrites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Attached is a template of achieving that.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 the routing behaviour by adding the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path suffix.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483C1BC-E94F-0BA4-543C-1912FB4DF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60" y="1974226"/>
            <a:ext cx="4862576" cy="46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9413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EE30575-F09F-F597-D2AC-CD76104B4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B909B-B756-E2AF-D9CE-D82709F7512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9C1F9-8E56-9E7F-A9EC-42DA5CD2A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Step 6 – Session Affinity route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BC8F4-E993-832F-5865-A88D97B615B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8"/>
            <a:ext cx="10811639" cy="5067673"/>
          </a:xfrm>
        </p:spPr>
        <p:txBody>
          <a:bodyPr wrap="square">
            <a:normAutofit lnSpcReduction="10000"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Session Affinity routes ensures sticky sessions across different routes behaviours, that can assure that a clients sticks to the same backend it has accessed to in the first time, this is done by cookie returned to the client which he sends in the future requests.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Let's implement a new route for the FQDN of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sticky.&lt;YOUR_DOMAIN&gt;.com which will route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between the two apps. And attach to it RoutePolicy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resource which will guarantee the stickiness.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Attached is a template for the RoutePolicy.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 the behaviour and search for the cookie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returned by the Application Gateway for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Containers.</a:t>
            </a:r>
          </a:p>
        </p:txBody>
      </p:sp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8D2C862-4BC5-7975-9EC5-146AEA286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42" y="2670048"/>
            <a:ext cx="5464878" cy="34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7072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D8DE-612D-7428-73B1-57B0FB8B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Gateway for Containers (AGC)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96193-F18C-C853-118C-BCDBD408C0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83543B-63D2-8DEC-1CC4-0FA1158B3D8C}"/>
              </a:ext>
            </a:extLst>
          </p:cNvPr>
          <p:cNvSpPr txBox="1">
            <a:spLocks/>
          </p:cNvSpPr>
          <p:nvPr/>
        </p:nvSpPr>
        <p:spPr>
          <a:xfrm>
            <a:off x="429536" y="1226261"/>
            <a:ext cx="11306469" cy="36920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i="1">
                <a:solidFill>
                  <a:srgbClr val="FFFFFF"/>
                </a:solidFill>
                <a:latin typeface="Aptos Display" panose="02110004020202020204"/>
              </a:rPr>
              <a:t>Generally Available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7AE18-553F-5F7B-9B09-A940A7456090}"/>
              </a:ext>
            </a:extLst>
          </p:cNvPr>
          <p:cNvSpPr txBox="1"/>
          <p:nvPr/>
        </p:nvSpPr>
        <p:spPr>
          <a:xfrm>
            <a:off x="6261685" y="1650013"/>
            <a:ext cx="55771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828383" rtl="0" eaLnBrk="1" fontAlgn="auto" latinLnBrk="0" hangingPunct="1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Managed Application Load Balancer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Kubernetes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33C0E2-D7CF-1A50-9EB1-91D1F39C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51380" y="2283170"/>
            <a:ext cx="4561" cy="4031588"/>
          </a:xfrm>
          <a:prstGeom prst="line">
            <a:avLst/>
          </a:prstGeom>
          <a:ln w="12700">
            <a:gradFill>
              <a:gsLst>
                <a:gs pos="0">
                  <a:schemeClr val="bg1">
                    <a:lumMod val="50000"/>
                    <a:lumOff val="50000"/>
                    <a:alpha val="0"/>
                  </a:schemeClr>
                </a:gs>
                <a:gs pos="46000">
                  <a:schemeClr val="tx1">
                    <a:lumMod val="65000"/>
                  </a:schemeClr>
                </a:gs>
                <a:gs pos="100000">
                  <a:schemeClr val="bg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DBB990-54CC-22F8-E8DD-AF3A1E0CA0C4}"/>
              </a:ext>
            </a:extLst>
          </p:cNvPr>
          <p:cNvSpPr txBox="1"/>
          <p:nvPr/>
        </p:nvSpPr>
        <p:spPr>
          <a:xfrm>
            <a:off x="6649015" y="2461496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Near real-time configuration 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1E3EF-7ECE-AD49-4C43-BC2061D8A7BE}"/>
              </a:ext>
            </a:extLst>
          </p:cNvPr>
          <p:cNvSpPr txBox="1"/>
          <p:nvPr/>
        </p:nvSpPr>
        <p:spPr>
          <a:xfrm>
            <a:off x="6649015" y="3310354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 via ARM, Bicep, PowerShell, CLI, Terraform,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Gateway API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, and Ingress API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1725F7-5FF4-3DDC-A48A-BCF5E0A90391}"/>
              </a:ext>
            </a:extLst>
          </p:cNvPr>
          <p:cNvSpPr txBox="1"/>
          <p:nvPr/>
        </p:nvSpPr>
        <p:spPr>
          <a:xfrm>
            <a:off x="6649015" y="3876784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TLS offloading, ECDSA+RSA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certificate support,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Frontend/Backend Mutual Authentication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ED8012-21E2-1E87-E542-44A406E3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452"/>
            <a:ext cx="1511012" cy="499138"/>
          </a:xfrm>
          <a:prstGeom prst="rect">
            <a:avLst/>
          </a:prstGeom>
        </p:spPr>
      </p:pic>
      <p:grpSp>
        <p:nvGrpSpPr>
          <p:cNvPr id="19" name="availability zones" descr="availability zones">
            <a:extLst>
              <a:ext uri="{FF2B5EF4-FFF2-40B4-BE49-F238E27FC236}">
                <a16:creationId xmlns:a16="http://schemas.microsoft.com/office/drawing/2014/main" id="{DE399951-8F98-C651-D767-C0B5BDF641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77913" y="3400655"/>
            <a:ext cx="346141" cy="313339"/>
            <a:chOff x="3409" y="755"/>
            <a:chExt cx="306" cy="277"/>
          </a:xfrm>
        </p:grpSpPr>
        <p:sp>
          <p:nvSpPr>
            <p:cNvPr id="20" name="AutoShape 109">
              <a:extLst>
                <a:ext uri="{FF2B5EF4-FFF2-40B4-BE49-F238E27FC236}">
                  <a16:creationId xmlns:a16="http://schemas.microsoft.com/office/drawing/2014/main" id="{F0674E98-23C3-1C2D-086E-61B466E5AE0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13" y="760"/>
              <a:ext cx="297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111">
              <a:extLst>
                <a:ext uri="{FF2B5EF4-FFF2-40B4-BE49-F238E27FC236}">
                  <a16:creationId xmlns:a16="http://schemas.microsoft.com/office/drawing/2014/main" id="{3FB08F63-99EE-E918-2DBA-DB2FD4569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" y="955"/>
              <a:ext cx="52" cy="51"/>
            </a:xfrm>
            <a:custGeom>
              <a:avLst/>
              <a:gdLst>
                <a:gd name="T0" fmla="*/ 11 w 66"/>
                <a:gd name="T1" fmla="*/ 12 h 66"/>
                <a:gd name="T2" fmla="*/ 54 w 66"/>
                <a:gd name="T3" fmla="*/ 12 h 66"/>
                <a:gd name="T4" fmla="*/ 54 w 66"/>
                <a:gd name="T5" fmla="*/ 54 h 66"/>
                <a:gd name="T6" fmla="*/ 11 w 66"/>
                <a:gd name="T7" fmla="*/ 54 h 66"/>
                <a:gd name="T8" fmla="*/ 11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11" y="12"/>
                  </a:moveTo>
                  <a:cubicBezTo>
                    <a:pt x="23" y="0"/>
                    <a:pt x="42" y="0"/>
                    <a:pt x="54" y="12"/>
                  </a:cubicBezTo>
                  <a:cubicBezTo>
                    <a:pt x="66" y="24"/>
                    <a:pt x="66" y="43"/>
                    <a:pt x="54" y="54"/>
                  </a:cubicBezTo>
                  <a:cubicBezTo>
                    <a:pt x="42" y="66"/>
                    <a:pt x="23" y="66"/>
                    <a:pt x="11" y="54"/>
                  </a:cubicBezTo>
                  <a:cubicBezTo>
                    <a:pt x="0" y="43"/>
                    <a:pt x="0" y="24"/>
                    <a:pt x="11" y="1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3ED5802B-5269-BE20-EE8E-408AE589E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9" y="889"/>
              <a:ext cx="146" cy="143"/>
            </a:xfrm>
            <a:custGeom>
              <a:avLst/>
              <a:gdLst>
                <a:gd name="T0" fmla="*/ 181 w 189"/>
                <a:gd name="T1" fmla="*/ 104 h 186"/>
                <a:gd name="T2" fmla="*/ 153 w 189"/>
                <a:gd name="T3" fmla="*/ 104 h 186"/>
                <a:gd name="T4" fmla="*/ 147 w 189"/>
                <a:gd name="T5" fmla="*/ 114 h 186"/>
                <a:gd name="T6" fmla="*/ 127 w 189"/>
                <a:gd name="T7" fmla="*/ 114 h 186"/>
                <a:gd name="T8" fmla="*/ 110 w 189"/>
                <a:gd name="T9" fmla="*/ 76 h 186"/>
                <a:gd name="T10" fmla="*/ 89 w 189"/>
                <a:gd name="T11" fmla="*/ 63 h 186"/>
                <a:gd name="T12" fmla="*/ 102 w 189"/>
                <a:gd name="T13" fmla="*/ 41 h 186"/>
                <a:gd name="T14" fmla="*/ 113 w 189"/>
                <a:gd name="T15" fmla="*/ 42 h 186"/>
                <a:gd name="T16" fmla="*/ 128 w 189"/>
                <a:gd name="T17" fmla="*/ 18 h 186"/>
                <a:gd name="T18" fmla="*/ 104 w 189"/>
                <a:gd name="T19" fmla="*/ 2 h 186"/>
                <a:gd name="T20" fmla="*/ 89 w 189"/>
                <a:gd name="T21" fmla="*/ 27 h 186"/>
                <a:gd name="T22" fmla="*/ 94 w 189"/>
                <a:gd name="T23" fmla="*/ 36 h 186"/>
                <a:gd name="T24" fmla="*/ 79 w 189"/>
                <a:gd name="T25" fmla="*/ 60 h 186"/>
                <a:gd name="T26" fmla="*/ 24 w 189"/>
                <a:gd name="T27" fmla="*/ 76 h 186"/>
                <a:gd name="T28" fmla="*/ 24 w 189"/>
                <a:gd name="T29" fmla="*/ 162 h 186"/>
                <a:gd name="T30" fmla="*/ 110 w 189"/>
                <a:gd name="T31" fmla="*/ 162 h 186"/>
                <a:gd name="T32" fmla="*/ 127 w 189"/>
                <a:gd name="T33" fmla="*/ 124 h 186"/>
                <a:gd name="T34" fmla="*/ 147 w 189"/>
                <a:gd name="T35" fmla="*/ 124 h 186"/>
                <a:gd name="T36" fmla="*/ 153 w 189"/>
                <a:gd name="T37" fmla="*/ 133 h 186"/>
                <a:gd name="T38" fmla="*/ 181 w 189"/>
                <a:gd name="T39" fmla="*/ 133 h 186"/>
                <a:gd name="T40" fmla="*/ 181 w 189"/>
                <a:gd name="T41" fmla="*/ 104 h 186"/>
                <a:gd name="T42" fmla="*/ 100 w 189"/>
                <a:gd name="T43" fmla="*/ 153 h 186"/>
                <a:gd name="T44" fmla="*/ 33 w 189"/>
                <a:gd name="T45" fmla="*/ 153 h 186"/>
                <a:gd name="T46" fmla="*/ 33 w 189"/>
                <a:gd name="T47" fmla="*/ 86 h 186"/>
                <a:gd name="T48" fmla="*/ 100 w 189"/>
                <a:gd name="T49" fmla="*/ 86 h 186"/>
                <a:gd name="T50" fmla="*/ 100 w 189"/>
                <a:gd name="T51" fmla="*/ 15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9" h="186">
                  <a:moveTo>
                    <a:pt x="181" y="104"/>
                  </a:moveTo>
                  <a:cubicBezTo>
                    <a:pt x="173" y="97"/>
                    <a:pt x="160" y="97"/>
                    <a:pt x="153" y="104"/>
                  </a:cubicBezTo>
                  <a:cubicBezTo>
                    <a:pt x="150" y="107"/>
                    <a:pt x="148" y="110"/>
                    <a:pt x="147" y="114"/>
                  </a:cubicBezTo>
                  <a:cubicBezTo>
                    <a:pt x="127" y="114"/>
                    <a:pt x="127" y="114"/>
                    <a:pt x="127" y="114"/>
                  </a:cubicBezTo>
                  <a:cubicBezTo>
                    <a:pt x="126" y="100"/>
                    <a:pt x="120" y="87"/>
                    <a:pt x="110" y="76"/>
                  </a:cubicBezTo>
                  <a:cubicBezTo>
                    <a:pt x="104" y="70"/>
                    <a:pt x="97" y="66"/>
                    <a:pt x="89" y="63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6" y="42"/>
                    <a:pt x="109" y="43"/>
                    <a:pt x="113" y="42"/>
                  </a:cubicBezTo>
                  <a:cubicBezTo>
                    <a:pt x="124" y="39"/>
                    <a:pt x="131" y="28"/>
                    <a:pt x="128" y="18"/>
                  </a:cubicBezTo>
                  <a:cubicBezTo>
                    <a:pt x="126" y="7"/>
                    <a:pt x="115" y="0"/>
                    <a:pt x="104" y="2"/>
                  </a:cubicBezTo>
                  <a:cubicBezTo>
                    <a:pt x="93" y="5"/>
                    <a:pt x="86" y="16"/>
                    <a:pt x="89" y="27"/>
                  </a:cubicBezTo>
                  <a:cubicBezTo>
                    <a:pt x="90" y="30"/>
                    <a:pt x="92" y="34"/>
                    <a:pt x="94" y="36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60" y="55"/>
                    <a:pt x="39" y="61"/>
                    <a:pt x="24" y="76"/>
                  </a:cubicBezTo>
                  <a:cubicBezTo>
                    <a:pt x="0" y="100"/>
                    <a:pt x="0" y="138"/>
                    <a:pt x="24" y="162"/>
                  </a:cubicBezTo>
                  <a:cubicBezTo>
                    <a:pt x="48" y="186"/>
                    <a:pt x="86" y="186"/>
                    <a:pt x="110" y="162"/>
                  </a:cubicBezTo>
                  <a:cubicBezTo>
                    <a:pt x="121" y="151"/>
                    <a:pt x="126" y="138"/>
                    <a:pt x="127" y="124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7"/>
                    <a:pt x="150" y="130"/>
                    <a:pt x="153" y="133"/>
                  </a:cubicBezTo>
                  <a:cubicBezTo>
                    <a:pt x="160" y="141"/>
                    <a:pt x="173" y="141"/>
                    <a:pt x="181" y="133"/>
                  </a:cubicBezTo>
                  <a:cubicBezTo>
                    <a:pt x="189" y="125"/>
                    <a:pt x="189" y="112"/>
                    <a:pt x="181" y="104"/>
                  </a:cubicBezTo>
                  <a:close/>
                  <a:moveTo>
                    <a:pt x="100" y="153"/>
                  </a:moveTo>
                  <a:cubicBezTo>
                    <a:pt x="82" y="171"/>
                    <a:pt x="52" y="171"/>
                    <a:pt x="33" y="153"/>
                  </a:cubicBezTo>
                  <a:cubicBezTo>
                    <a:pt x="15" y="134"/>
                    <a:pt x="15" y="104"/>
                    <a:pt x="33" y="86"/>
                  </a:cubicBezTo>
                  <a:cubicBezTo>
                    <a:pt x="52" y="67"/>
                    <a:pt x="82" y="67"/>
                    <a:pt x="100" y="86"/>
                  </a:cubicBezTo>
                  <a:cubicBezTo>
                    <a:pt x="119" y="104"/>
                    <a:pt x="119" y="134"/>
                    <a:pt x="100" y="15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113">
              <a:extLst>
                <a:ext uri="{FF2B5EF4-FFF2-40B4-BE49-F238E27FC236}">
                  <a16:creationId xmlns:a16="http://schemas.microsoft.com/office/drawing/2014/main" id="{48BBEDEB-F9ED-06B0-2EBD-9A06B7DB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" y="782"/>
              <a:ext cx="51" cy="50"/>
            </a:xfrm>
            <a:custGeom>
              <a:avLst/>
              <a:gdLst>
                <a:gd name="T0" fmla="*/ 11 w 66"/>
                <a:gd name="T1" fmla="*/ 11 h 65"/>
                <a:gd name="T2" fmla="*/ 54 w 66"/>
                <a:gd name="T3" fmla="*/ 11 h 65"/>
                <a:gd name="T4" fmla="*/ 54 w 66"/>
                <a:gd name="T5" fmla="*/ 54 h 65"/>
                <a:gd name="T6" fmla="*/ 11 w 66"/>
                <a:gd name="T7" fmla="*/ 54 h 65"/>
                <a:gd name="T8" fmla="*/ 11 w 66"/>
                <a:gd name="T9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5">
                  <a:moveTo>
                    <a:pt x="11" y="11"/>
                  </a:moveTo>
                  <a:cubicBezTo>
                    <a:pt x="23" y="0"/>
                    <a:pt x="42" y="0"/>
                    <a:pt x="54" y="11"/>
                  </a:cubicBezTo>
                  <a:cubicBezTo>
                    <a:pt x="66" y="23"/>
                    <a:pt x="66" y="42"/>
                    <a:pt x="54" y="54"/>
                  </a:cubicBezTo>
                  <a:cubicBezTo>
                    <a:pt x="42" y="65"/>
                    <a:pt x="23" y="65"/>
                    <a:pt x="11" y="54"/>
                  </a:cubicBezTo>
                  <a:cubicBezTo>
                    <a:pt x="0" y="42"/>
                    <a:pt x="0" y="23"/>
                    <a:pt x="11" y="1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115">
              <a:extLst>
                <a:ext uri="{FF2B5EF4-FFF2-40B4-BE49-F238E27FC236}">
                  <a16:creationId xmlns:a16="http://schemas.microsoft.com/office/drawing/2014/main" id="{D4BA8D72-96FB-3686-49F7-955DEB739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955"/>
              <a:ext cx="51" cy="51"/>
            </a:xfrm>
            <a:custGeom>
              <a:avLst/>
              <a:gdLst>
                <a:gd name="T0" fmla="*/ 12 w 66"/>
                <a:gd name="T1" fmla="*/ 12 h 66"/>
                <a:gd name="T2" fmla="*/ 54 w 66"/>
                <a:gd name="T3" fmla="*/ 12 h 66"/>
                <a:gd name="T4" fmla="*/ 54 w 66"/>
                <a:gd name="T5" fmla="*/ 54 h 66"/>
                <a:gd name="T6" fmla="*/ 11 w 66"/>
                <a:gd name="T7" fmla="*/ 54 h 66"/>
                <a:gd name="T8" fmla="*/ 12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12" y="12"/>
                  </a:moveTo>
                  <a:cubicBezTo>
                    <a:pt x="23" y="0"/>
                    <a:pt x="42" y="0"/>
                    <a:pt x="54" y="12"/>
                  </a:cubicBezTo>
                  <a:cubicBezTo>
                    <a:pt x="66" y="24"/>
                    <a:pt x="66" y="43"/>
                    <a:pt x="54" y="54"/>
                  </a:cubicBezTo>
                  <a:cubicBezTo>
                    <a:pt x="42" y="66"/>
                    <a:pt x="23" y="66"/>
                    <a:pt x="11" y="54"/>
                  </a:cubicBezTo>
                  <a:cubicBezTo>
                    <a:pt x="0" y="42"/>
                    <a:pt x="0" y="23"/>
                    <a:pt x="12" y="1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116">
              <a:extLst>
                <a:ext uri="{FF2B5EF4-FFF2-40B4-BE49-F238E27FC236}">
                  <a16:creationId xmlns:a16="http://schemas.microsoft.com/office/drawing/2014/main" id="{EE35DAA4-45B4-9BD5-0204-DBDD1651B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8" y="889"/>
              <a:ext cx="147" cy="143"/>
            </a:xfrm>
            <a:custGeom>
              <a:avLst/>
              <a:gdLst>
                <a:gd name="T0" fmla="*/ 166 w 190"/>
                <a:gd name="T1" fmla="*/ 76 h 186"/>
                <a:gd name="T2" fmla="*/ 109 w 190"/>
                <a:gd name="T3" fmla="*/ 60 h 186"/>
                <a:gd name="T4" fmla="*/ 95 w 190"/>
                <a:gd name="T5" fmla="*/ 36 h 186"/>
                <a:gd name="T6" fmla="*/ 100 w 190"/>
                <a:gd name="T7" fmla="*/ 27 h 186"/>
                <a:gd name="T8" fmla="*/ 85 w 190"/>
                <a:gd name="T9" fmla="*/ 3 h 186"/>
                <a:gd name="T10" fmla="*/ 61 w 190"/>
                <a:gd name="T11" fmla="*/ 18 h 186"/>
                <a:gd name="T12" fmla="*/ 76 w 190"/>
                <a:gd name="T13" fmla="*/ 42 h 186"/>
                <a:gd name="T14" fmla="*/ 86 w 190"/>
                <a:gd name="T15" fmla="*/ 42 h 186"/>
                <a:gd name="T16" fmla="*/ 99 w 190"/>
                <a:gd name="T17" fmla="*/ 63 h 186"/>
                <a:gd name="T18" fmla="*/ 80 w 190"/>
                <a:gd name="T19" fmla="*/ 76 h 186"/>
                <a:gd name="T20" fmla="*/ 62 w 190"/>
                <a:gd name="T21" fmla="*/ 114 h 186"/>
                <a:gd name="T22" fmla="*/ 41 w 190"/>
                <a:gd name="T23" fmla="*/ 114 h 186"/>
                <a:gd name="T24" fmla="*/ 36 w 190"/>
                <a:gd name="T25" fmla="*/ 104 h 186"/>
                <a:gd name="T26" fmla="*/ 8 w 190"/>
                <a:gd name="T27" fmla="*/ 104 h 186"/>
                <a:gd name="T28" fmla="*/ 8 w 190"/>
                <a:gd name="T29" fmla="*/ 133 h 186"/>
                <a:gd name="T30" fmla="*/ 36 w 190"/>
                <a:gd name="T31" fmla="*/ 133 h 186"/>
                <a:gd name="T32" fmla="*/ 41 w 190"/>
                <a:gd name="T33" fmla="*/ 124 h 186"/>
                <a:gd name="T34" fmla="*/ 62 w 190"/>
                <a:gd name="T35" fmla="*/ 124 h 186"/>
                <a:gd name="T36" fmla="*/ 80 w 190"/>
                <a:gd name="T37" fmla="*/ 162 h 186"/>
                <a:gd name="T38" fmla="*/ 166 w 190"/>
                <a:gd name="T39" fmla="*/ 162 h 186"/>
                <a:gd name="T40" fmla="*/ 166 w 190"/>
                <a:gd name="T41" fmla="*/ 76 h 186"/>
                <a:gd name="T42" fmla="*/ 156 w 190"/>
                <a:gd name="T43" fmla="*/ 153 h 186"/>
                <a:gd name="T44" fmla="*/ 89 w 190"/>
                <a:gd name="T45" fmla="*/ 152 h 186"/>
                <a:gd name="T46" fmla="*/ 89 w 190"/>
                <a:gd name="T47" fmla="*/ 85 h 186"/>
                <a:gd name="T48" fmla="*/ 156 w 190"/>
                <a:gd name="T49" fmla="*/ 86 h 186"/>
                <a:gd name="T50" fmla="*/ 156 w 190"/>
                <a:gd name="T51" fmla="*/ 15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0" h="186">
                  <a:moveTo>
                    <a:pt x="166" y="76"/>
                  </a:moveTo>
                  <a:cubicBezTo>
                    <a:pt x="151" y="61"/>
                    <a:pt x="129" y="55"/>
                    <a:pt x="109" y="6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7" y="34"/>
                    <a:pt x="99" y="31"/>
                    <a:pt x="100" y="27"/>
                  </a:cubicBezTo>
                  <a:cubicBezTo>
                    <a:pt x="103" y="16"/>
                    <a:pt x="96" y="5"/>
                    <a:pt x="85" y="3"/>
                  </a:cubicBezTo>
                  <a:cubicBezTo>
                    <a:pt x="74" y="0"/>
                    <a:pt x="63" y="7"/>
                    <a:pt x="61" y="18"/>
                  </a:cubicBezTo>
                  <a:cubicBezTo>
                    <a:pt x="58" y="28"/>
                    <a:pt x="65" y="39"/>
                    <a:pt x="76" y="42"/>
                  </a:cubicBezTo>
                  <a:cubicBezTo>
                    <a:pt x="79" y="43"/>
                    <a:pt x="83" y="43"/>
                    <a:pt x="86" y="42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2" y="66"/>
                    <a:pt x="86" y="70"/>
                    <a:pt x="80" y="76"/>
                  </a:cubicBezTo>
                  <a:cubicBezTo>
                    <a:pt x="69" y="86"/>
                    <a:pt x="63" y="100"/>
                    <a:pt x="6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0"/>
                    <a:pt x="39" y="107"/>
                    <a:pt x="36" y="104"/>
                  </a:cubicBezTo>
                  <a:cubicBezTo>
                    <a:pt x="28" y="97"/>
                    <a:pt x="15" y="97"/>
                    <a:pt x="8" y="104"/>
                  </a:cubicBezTo>
                  <a:cubicBezTo>
                    <a:pt x="0" y="112"/>
                    <a:pt x="0" y="125"/>
                    <a:pt x="8" y="133"/>
                  </a:cubicBezTo>
                  <a:cubicBezTo>
                    <a:pt x="15" y="141"/>
                    <a:pt x="28" y="141"/>
                    <a:pt x="36" y="133"/>
                  </a:cubicBezTo>
                  <a:cubicBezTo>
                    <a:pt x="39" y="130"/>
                    <a:pt x="41" y="127"/>
                    <a:pt x="41" y="124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3" y="138"/>
                    <a:pt x="69" y="151"/>
                    <a:pt x="80" y="162"/>
                  </a:cubicBezTo>
                  <a:cubicBezTo>
                    <a:pt x="103" y="186"/>
                    <a:pt x="142" y="186"/>
                    <a:pt x="166" y="162"/>
                  </a:cubicBezTo>
                  <a:cubicBezTo>
                    <a:pt x="189" y="138"/>
                    <a:pt x="190" y="100"/>
                    <a:pt x="166" y="76"/>
                  </a:cubicBezTo>
                  <a:close/>
                  <a:moveTo>
                    <a:pt x="156" y="153"/>
                  </a:moveTo>
                  <a:cubicBezTo>
                    <a:pt x="137" y="171"/>
                    <a:pt x="107" y="171"/>
                    <a:pt x="89" y="152"/>
                  </a:cubicBezTo>
                  <a:cubicBezTo>
                    <a:pt x="71" y="134"/>
                    <a:pt x="71" y="104"/>
                    <a:pt x="89" y="85"/>
                  </a:cubicBezTo>
                  <a:cubicBezTo>
                    <a:pt x="108" y="67"/>
                    <a:pt x="138" y="67"/>
                    <a:pt x="156" y="86"/>
                  </a:cubicBezTo>
                  <a:cubicBezTo>
                    <a:pt x="175" y="104"/>
                    <a:pt x="175" y="134"/>
                    <a:pt x="156" y="15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114">
              <a:extLst>
                <a:ext uri="{FF2B5EF4-FFF2-40B4-BE49-F238E27FC236}">
                  <a16:creationId xmlns:a16="http://schemas.microsoft.com/office/drawing/2014/main" id="{E5AAEC89-7666-6318-CD08-70E1CAEEA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0" y="755"/>
              <a:ext cx="123" cy="128"/>
            </a:xfrm>
            <a:custGeom>
              <a:avLst/>
              <a:gdLst>
                <a:gd name="T0" fmla="*/ 141 w 158"/>
                <a:gd name="T1" fmla="*/ 123 h 165"/>
                <a:gd name="T2" fmla="*/ 130 w 158"/>
                <a:gd name="T3" fmla="*/ 123 h 165"/>
                <a:gd name="T4" fmla="*/ 122 w 158"/>
                <a:gd name="T5" fmla="*/ 110 h 165"/>
                <a:gd name="T6" fmla="*/ 123 w 158"/>
                <a:gd name="T7" fmla="*/ 110 h 165"/>
                <a:gd name="T8" fmla="*/ 123 w 158"/>
                <a:gd name="T9" fmla="*/ 24 h 165"/>
                <a:gd name="T10" fmla="*/ 37 w 158"/>
                <a:gd name="T11" fmla="*/ 24 h 165"/>
                <a:gd name="T12" fmla="*/ 37 w 158"/>
                <a:gd name="T13" fmla="*/ 110 h 165"/>
                <a:gd name="T14" fmla="*/ 37 w 158"/>
                <a:gd name="T15" fmla="*/ 110 h 165"/>
                <a:gd name="T16" fmla="*/ 28 w 158"/>
                <a:gd name="T17" fmla="*/ 123 h 165"/>
                <a:gd name="T18" fmla="*/ 18 w 158"/>
                <a:gd name="T19" fmla="*/ 123 h 165"/>
                <a:gd name="T20" fmla="*/ 3 w 158"/>
                <a:gd name="T21" fmla="*/ 147 h 165"/>
                <a:gd name="T22" fmla="*/ 27 w 158"/>
                <a:gd name="T23" fmla="*/ 162 h 165"/>
                <a:gd name="T24" fmla="*/ 42 w 158"/>
                <a:gd name="T25" fmla="*/ 138 h 165"/>
                <a:gd name="T26" fmla="*/ 37 w 158"/>
                <a:gd name="T27" fmla="*/ 128 h 165"/>
                <a:gd name="T28" fmla="*/ 45 w 158"/>
                <a:gd name="T29" fmla="*/ 116 h 165"/>
                <a:gd name="T30" fmla="*/ 114 w 158"/>
                <a:gd name="T31" fmla="*/ 117 h 165"/>
                <a:gd name="T32" fmla="*/ 122 w 158"/>
                <a:gd name="T33" fmla="*/ 128 h 165"/>
                <a:gd name="T34" fmla="*/ 117 w 158"/>
                <a:gd name="T35" fmla="*/ 138 h 165"/>
                <a:gd name="T36" fmla="*/ 132 w 158"/>
                <a:gd name="T37" fmla="*/ 162 h 165"/>
                <a:gd name="T38" fmla="*/ 156 w 158"/>
                <a:gd name="T39" fmla="*/ 147 h 165"/>
                <a:gd name="T40" fmla="*/ 141 w 158"/>
                <a:gd name="T41" fmla="*/ 123 h 165"/>
                <a:gd name="T42" fmla="*/ 46 w 158"/>
                <a:gd name="T43" fmla="*/ 100 h 165"/>
                <a:gd name="T44" fmla="*/ 46 w 158"/>
                <a:gd name="T45" fmla="*/ 33 h 165"/>
                <a:gd name="T46" fmla="*/ 113 w 158"/>
                <a:gd name="T47" fmla="*/ 33 h 165"/>
                <a:gd name="T48" fmla="*/ 113 w 158"/>
                <a:gd name="T49" fmla="*/ 100 h 165"/>
                <a:gd name="T50" fmla="*/ 46 w 158"/>
                <a:gd name="T51" fmla="*/ 10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8" h="165">
                  <a:moveTo>
                    <a:pt x="141" y="123"/>
                  </a:moveTo>
                  <a:cubicBezTo>
                    <a:pt x="137" y="122"/>
                    <a:pt x="134" y="122"/>
                    <a:pt x="130" y="123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22" y="110"/>
                    <a:pt x="123" y="110"/>
                    <a:pt x="123" y="110"/>
                  </a:cubicBezTo>
                  <a:cubicBezTo>
                    <a:pt x="146" y="86"/>
                    <a:pt x="146" y="47"/>
                    <a:pt x="123" y="24"/>
                  </a:cubicBezTo>
                  <a:cubicBezTo>
                    <a:pt x="99" y="0"/>
                    <a:pt x="60" y="0"/>
                    <a:pt x="37" y="24"/>
                  </a:cubicBezTo>
                  <a:cubicBezTo>
                    <a:pt x="13" y="47"/>
                    <a:pt x="13" y="86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2"/>
                    <a:pt x="21" y="122"/>
                    <a:pt x="18" y="123"/>
                  </a:cubicBezTo>
                  <a:cubicBezTo>
                    <a:pt x="7" y="125"/>
                    <a:pt x="0" y="136"/>
                    <a:pt x="3" y="147"/>
                  </a:cubicBezTo>
                  <a:cubicBezTo>
                    <a:pt x="5" y="158"/>
                    <a:pt x="16" y="165"/>
                    <a:pt x="27" y="162"/>
                  </a:cubicBezTo>
                  <a:cubicBezTo>
                    <a:pt x="38" y="159"/>
                    <a:pt x="45" y="149"/>
                    <a:pt x="42" y="138"/>
                  </a:cubicBezTo>
                  <a:cubicBezTo>
                    <a:pt x="41" y="134"/>
                    <a:pt x="39" y="131"/>
                    <a:pt x="37" y="128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65" y="131"/>
                    <a:pt x="93" y="131"/>
                    <a:pt x="114" y="117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19" y="131"/>
                    <a:pt x="117" y="134"/>
                    <a:pt x="117" y="138"/>
                  </a:cubicBezTo>
                  <a:cubicBezTo>
                    <a:pt x="114" y="149"/>
                    <a:pt x="121" y="160"/>
                    <a:pt x="132" y="162"/>
                  </a:cubicBezTo>
                  <a:cubicBezTo>
                    <a:pt x="142" y="165"/>
                    <a:pt x="153" y="158"/>
                    <a:pt x="156" y="147"/>
                  </a:cubicBezTo>
                  <a:cubicBezTo>
                    <a:pt x="158" y="136"/>
                    <a:pt x="152" y="125"/>
                    <a:pt x="141" y="123"/>
                  </a:cubicBezTo>
                  <a:close/>
                  <a:moveTo>
                    <a:pt x="46" y="100"/>
                  </a:moveTo>
                  <a:cubicBezTo>
                    <a:pt x="28" y="82"/>
                    <a:pt x="28" y="51"/>
                    <a:pt x="46" y="33"/>
                  </a:cubicBezTo>
                  <a:cubicBezTo>
                    <a:pt x="65" y="15"/>
                    <a:pt x="95" y="15"/>
                    <a:pt x="113" y="33"/>
                  </a:cubicBezTo>
                  <a:cubicBezTo>
                    <a:pt x="132" y="52"/>
                    <a:pt x="132" y="82"/>
                    <a:pt x="113" y="100"/>
                  </a:cubicBezTo>
                  <a:cubicBezTo>
                    <a:pt x="95" y="118"/>
                    <a:pt x="65" y="118"/>
                    <a:pt x="46" y="10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1E1B3-A94A-FC48-8AED-70A44864DA78}"/>
              </a:ext>
            </a:extLst>
          </p:cNvPr>
          <p:cNvGrpSpPr/>
          <p:nvPr/>
        </p:nvGrpSpPr>
        <p:grpSpPr>
          <a:xfrm>
            <a:off x="6225399" y="2406488"/>
            <a:ext cx="272404" cy="325498"/>
            <a:chOff x="6816561" y="3832745"/>
            <a:chExt cx="298961" cy="35723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8F31D54-4B83-3B9E-1204-60886FDA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16561" y="3832745"/>
              <a:ext cx="298961" cy="357232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356B19-6A81-9B9F-75A6-9C6197886000}"/>
                </a:ext>
              </a:extLst>
            </p:cNvPr>
            <p:cNvSpPr/>
            <p:nvPr/>
          </p:nvSpPr>
          <p:spPr>
            <a:xfrm>
              <a:off x="6841655" y="3915188"/>
              <a:ext cx="247882" cy="250583"/>
            </a:xfrm>
            <a:custGeom>
              <a:avLst/>
              <a:gdLst>
                <a:gd name="connsiteX0" fmla="*/ 134973 w 247882"/>
                <a:gd name="connsiteY0" fmla="*/ 174 h 250583"/>
                <a:gd name="connsiteX1" fmla="*/ 247239 w 247882"/>
                <a:gd name="connsiteY1" fmla="*/ 137676 h 250583"/>
                <a:gd name="connsiteX2" fmla="*/ 109735 w 247882"/>
                <a:gd name="connsiteY2" fmla="*/ 249940 h 250583"/>
                <a:gd name="connsiteX3" fmla="*/ 778 w 247882"/>
                <a:gd name="connsiteY3" fmla="*/ 156300 h 250583"/>
                <a:gd name="connsiteX4" fmla="*/ 81 w 247882"/>
                <a:gd name="connsiteY4" fmla="*/ 153689 h 250583"/>
                <a:gd name="connsiteX5" fmla="*/ 123660 w 247882"/>
                <a:gd name="connsiteY5" fmla="*/ 126363 h 250583"/>
                <a:gd name="connsiteX6" fmla="*/ 118090 w 247882"/>
                <a:gd name="connsiteY6" fmla="*/ 0 h 250583"/>
                <a:gd name="connsiteX7" fmla="*/ 134973 w 247882"/>
                <a:gd name="connsiteY7" fmla="*/ 174 h 2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882" h="250583">
                  <a:moveTo>
                    <a:pt x="134973" y="174"/>
                  </a:moveTo>
                  <a:cubicBezTo>
                    <a:pt x="203899" y="7136"/>
                    <a:pt x="254201" y="68751"/>
                    <a:pt x="247239" y="137676"/>
                  </a:cubicBezTo>
                  <a:cubicBezTo>
                    <a:pt x="240276" y="206601"/>
                    <a:pt x="178661" y="256902"/>
                    <a:pt x="109735" y="249940"/>
                  </a:cubicBezTo>
                  <a:cubicBezTo>
                    <a:pt x="55779" y="244546"/>
                    <a:pt x="13484" y="205732"/>
                    <a:pt x="778" y="156300"/>
                  </a:cubicBezTo>
                  <a:cubicBezTo>
                    <a:pt x="604" y="155430"/>
                    <a:pt x="-267" y="154560"/>
                    <a:pt x="81" y="153689"/>
                  </a:cubicBezTo>
                  <a:cubicBezTo>
                    <a:pt x="430" y="152993"/>
                    <a:pt x="123660" y="126363"/>
                    <a:pt x="123660" y="126363"/>
                  </a:cubicBezTo>
                  <a:lnTo>
                    <a:pt x="118090" y="0"/>
                  </a:lnTo>
                  <a:lnTo>
                    <a:pt x="134973" y="174"/>
                  </a:lnTo>
                  <a:close/>
                </a:path>
              </a:pathLst>
            </a:custGeom>
            <a:gradFill>
              <a:gsLst>
                <a:gs pos="0">
                  <a:srgbClr val="50E6FF"/>
                </a:gs>
                <a:gs pos="100000">
                  <a:srgbClr val="00BBDA"/>
                </a:gs>
              </a:gsLst>
              <a:lin ang="5400000" scaled="1"/>
            </a:gra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6C4A4B9-424A-7B49-0386-1BA377768714}"/>
                </a:ext>
              </a:extLst>
            </p:cNvPr>
            <p:cNvGrpSpPr/>
            <p:nvPr/>
          </p:nvGrpSpPr>
          <p:grpSpPr>
            <a:xfrm>
              <a:off x="6946130" y="3915346"/>
              <a:ext cx="33534" cy="142074"/>
              <a:chOff x="6414325" y="3718513"/>
              <a:chExt cx="33534" cy="14207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D242DC-1873-EC33-717D-DB2726553E7F}"/>
                  </a:ext>
                </a:extLst>
              </p:cNvPr>
              <p:cNvSpPr/>
              <p:nvPr/>
            </p:nvSpPr>
            <p:spPr>
              <a:xfrm>
                <a:off x="6414325" y="3827254"/>
                <a:ext cx="33534" cy="33333"/>
              </a:xfrm>
              <a:custGeom>
                <a:avLst/>
                <a:gdLst>
                  <a:gd name="connsiteX0" fmla="*/ 3900 w 33534"/>
                  <a:gd name="connsiteY0" fmla="*/ 27197 h 33333"/>
                  <a:gd name="connsiteX1" fmla="*/ 27398 w 33534"/>
                  <a:gd name="connsiteY1" fmla="*/ 29633 h 33333"/>
                  <a:gd name="connsiteX2" fmla="*/ 29835 w 33534"/>
                  <a:gd name="connsiteY2" fmla="*/ 6136 h 33333"/>
                  <a:gd name="connsiteX3" fmla="*/ 6337 w 33534"/>
                  <a:gd name="connsiteY3" fmla="*/ 3699 h 33333"/>
                  <a:gd name="connsiteX4" fmla="*/ 3900 w 33534"/>
                  <a:gd name="connsiteY4" fmla="*/ 27197 h 3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34" h="33333">
                    <a:moveTo>
                      <a:pt x="3900" y="27197"/>
                    </a:moveTo>
                    <a:cubicBezTo>
                      <a:pt x="9644" y="34333"/>
                      <a:pt x="20261" y="35377"/>
                      <a:pt x="27398" y="29633"/>
                    </a:cubicBezTo>
                    <a:cubicBezTo>
                      <a:pt x="34534" y="23890"/>
                      <a:pt x="35578" y="13273"/>
                      <a:pt x="29835" y="6136"/>
                    </a:cubicBezTo>
                    <a:cubicBezTo>
                      <a:pt x="24091" y="-1000"/>
                      <a:pt x="13474" y="-2044"/>
                      <a:pt x="6337" y="3699"/>
                    </a:cubicBezTo>
                    <a:cubicBezTo>
                      <a:pt x="-973" y="9617"/>
                      <a:pt x="-2191" y="19887"/>
                      <a:pt x="3900" y="27197"/>
                    </a:cubicBezTo>
                    <a:close/>
                  </a:path>
                </a:pathLst>
              </a:custGeom>
              <a:solidFill>
                <a:srgbClr val="0078D4"/>
              </a:solidFill>
              <a:ln w="2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578E3EB-48C6-766B-C97A-E9E8F342C009}"/>
                  </a:ext>
                </a:extLst>
              </p:cNvPr>
              <p:cNvSpPr/>
              <p:nvPr/>
            </p:nvSpPr>
            <p:spPr>
              <a:xfrm>
                <a:off x="6425710" y="3718513"/>
                <a:ext cx="10095" cy="118182"/>
              </a:xfrm>
              <a:custGeom>
                <a:avLst/>
                <a:gdLst>
                  <a:gd name="connsiteX0" fmla="*/ 9747 w 10095"/>
                  <a:gd name="connsiteY0" fmla="*/ 0 h 118182"/>
                  <a:gd name="connsiteX1" fmla="*/ 0 w 10095"/>
                  <a:gd name="connsiteY1" fmla="*/ 0 h 118182"/>
                  <a:gd name="connsiteX2" fmla="*/ 348 w 10095"/>
                  <a:gd name="connsiteY2" fmla="*/ 118182 h 118182"/>
                  <a:gd name="connsiteX3" fmla="*/ 10095 w 10095"/>
                  <a:gd name="connsiteY3" fmla="*/ 118182 h 118182"/>
                  <a:gd name="connsiteX4" fmla="*/ 9747 w 10095"/>
                  <a:gd name="connsiteY4" fmla="*/ 0 h 11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5" h="118182">
                    <a:moveTo>
                      <a:pt x="9747" y="0"/>
                    </a:moveTo>
                    <a:lnTo>
                      <a:pt x="0" y="0"/>
                    </a:lnTo>
                    <a:lnTo>
                      <a:pt x="348" y="118182"/>
                    </a:lnTo>
                    <a:lnTo>
                      <a:pt x="10095" y="118182"/>
                    </a:lnTo>
                    <a:lnTo>
                      <a:pt x="9747" y="0"/>
                    </a:lnTo>
                    <a:close/>
                  </a:path>
                </a:pathLst>
              </a:custGeom>
              <a:solidFill>
                <a:srgbClr val="0078D4"/>
              </a:solidFill>
              <a:ln w="2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DF3FC4-7A87-77FF-A74A-5BFABA896E95}"/>
              </a:ext>
            </a:extLst>
          </p:cNvPr>
          <p:cNvGrpSpPr/>
          <p:nvPr/>
        </p:nvGrpSpPr>
        <p:grpSpPr>
          <a:xfrm>
            <a:off x="6238626" y="3905694"/>
            <a:ext cx="224714" cy="326960"/>
            <a:chOff x="8568743" y="3763384"/>
            <a:chExt cx="295428" cy="42984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5B4DDB-4E33-D9B3-7138-F39A4731B1B1}"/>
                </a:ext>
              </a:extLst>
            </p:cNvPr>
            <p:cNvSpPr/>
            <p:nvPr/>
          </p:nvSpPr>
          <p:spPr>
            <a:xfrm>
              <a:off x="8568743" y="3964831"/>
              <a:ext cx="295428" cy="228402"/>
            </a:xfrm>
            <a:custGeom>
              <a:avLst/>
              <a:gdLst>
                <a:gd name="connsiteX0" fmla="*/ 295429 w 295428"/>
                <a:gd name="connsiteY0" fmla="*/ 201627 h 228402"/>
                <a:gd name="connsiteX1" fmla="*/ 268654 w 295428"/>
                <a:gd name="connsiteY1" fmla="*/ 228402 h 228402"/>
                <a:gd name="connsiteX2" fmla="*/ 26774 w 295428"/>
                <a:gd name="connsiteY2" fmla="*/ 228402 h 228402"/>
                <a:gd name="connsiteX3" fmla="*/ 0 w 295428"/>
                <a:gd name="connsiteY3" fmla="*/ 201627 h 228402"/>
                <a:gd name="connsiteX4" fmla="*/ 0 w 295428"/>
                <a:gd name="connsiteY4" fmla="*/ 0 h 228402"/>
                <a:gd name="connsiteX5" fmla="*/ 295429 w 295428"/>
                <a:gd name="connsiteY5" fmla="*/ 0 h 228402"/>
                <a:gd name="connsiteX6" fmla="*/ 295429 w 295428"/>
                <a:gd name="connsiteY6" fmla="*/ 201627 h 22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28" h="228402">
                  <a:moveTo>
                    <a:pt x="295429" y="201627"/>
                  </a:moveTo>
                  <a:cubicBezTo>
                    <a:pt x="295429" y="216381"/>
                    <a:pt x="283225" y="228402"/>
                    <a:pt x="268654" y="228402"/>
                  </a:cubicBezTo>
                  <a:lnTo>
                    <a:pt x="26774" y="228402"/>
                  </a:lnTo>
                  <a:cubicBezTo>
                    <a:pt x="12203" y="228402"/>
                    <a:pt x="0" y="216381"/>
                    <a:pt x="0" y="201627"/>
                  </a:cubicBezTo>
                  <a:lnTo>
                    <a:pt x="0" y="0"/>
                  </a:lnTo>
                  <a:lnTo>
                    <a:pt x="295429" y="0"/>
                  </a:lnTo>
                  <a:lnTo>
                    <a:pt x="295429" y="201627"/>
                  </a:lnTo>
                  <a:close/>
                </a:path>
              </a:pathLst>
            </a:custGeom>
            <a:solidFill>
              <a:srgbClr val="0069B8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7D9164C-296F-FC47-C796-3211E7F105FC}"/>
                </a:ext>
              </a:extLst>
            </p:cNvPr>
            <p:cNvSpPr/>
            <p:nvPr/>
          </p:nvSpPr>
          <p:spPr>
            <a:xfrm>
              <a:off x="8568743" y="3911282"/>
              <a:ext cx="295428" cy="80324"/>
            </a:xfrm>
            <a:custGeom>
              <a:avLst/>
              <a:gdLst>
                <a:gd name="connsiteX0" fmla="*/ 295429 w 295428"/>
                <a:gd name="connsiteY0" fmla="*/ 53549 h 80324"/>
                <a:gd name="connsiteX1" fmla="*/ 268654 w 295428"/>
                <a:gd name="connsiteY1" fmla="*/ 80323 h 80324"/>
                <a:gd name="connsiteX2" fmla="*/ 26774 w 295428"/>
                <a:gd name="connsiteY2" fmla="*/ 80323 h 80324"/>
                <a:gd name="connsiteX3" fmla="*/ 0 w 295428"/>
                <a:gd name="connsiteY3" fmla="*/ 53549 h 80324"/>
                <a:gd name="connsiteX4" fmla="*/ 0 w 295428"/>
                <a:gd name="connsiteY4" fmla="*/ 26774 h 80324"/>
                <a:gd name="connsiteX5" fmla="*/ 26774 w 295428"/>
                <a:gd name="connsiteY5" fmla="*/ 0 h 80324"/>
                <a:gd name="connsiteX6" fmla="*/ 268654 w 295428"/>
                <a:gd name="connsiteY6" fmla="*/ 0 h 80324"/>
                <a:gd name="connsiteX7" fmla="*/ 295429 w 295428"/>
                <a:gd name="connsiteY7" fmla="*/ 26774 h 80324"/>
                <a:gd name="connsiteX8" fmla="*/ 295429 w 295428"/>
                <a:gd name="connsiteY8" fmla="*/ 53549 h 8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428" h="80324">
                  <a:moveTo>
                    <a:pt x="295429" y="53549"/>
                  </a:moveTo>
                  <a:cubicBezTo>
                    <a:pt x="295429" y="68302"/>
                    <a:pt x="283225" y="80323"/>
                    <a:pt x="268654" y="80323"/>
                  </a:cubicBezTo>
                  <a:lnTo>
                    <a:pt x="26774" y="80323"/>
                  </a:lnTo>
                  <a:cubicBezTo>
                    <a:pt x="12203" y="80505"/>
                    <a:pt x="0" y="68302"/>
                    <a:pt x="0" y="53549"/>
                  </a:cubicBezTo>
                  <a:lnTo>
                    <a:pt x="0" y="26774"/>
                  </a:lnTo>
                  <a:cubicBezTo>
                    <a:pt x="0" y="12021"/>
                    <a:pt x="12203" y="0"/>
                    <a:pt x="26774" y="0"/>
                  </a:cubicBezTo>
                  <a:lnTo>
                    <a:pt x="268654" y="0"/>
                  </a:lnTo>
                  <a:cubicBezTo>
                    <a:pt x="283408" y="0"/>
                    <a:pt x="295429" y="12203"/>
                    <a:pt x="295429" y="26774"/>
                  </a:cubicBezTo>
                  <a:lnTo>
                    <a:pt x="295429" y="53549"/>
                  </a:lnTo>
                  <a:close/>
                </a:path>
              </a:pathLst>
            </a:custGeom>
            <a:solidFill>
              <a:schemeClr val="accent1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9C6952-FF21-7046-D86E-6AAEB5965F2D}"/>
                </a:ext>
              </a:extLst>
            </p:cNvPr>
            <p:cNvSpPr/>
            <p:nvPr/>
          </p:nvSpPr>
          <p:spPr>
            <a:xfrm>
              <a:off x="8568743" y="3971565"/>
              <a:ext cx="295428" cy="221662"/>
            </a:xfrm>
            <a:custGeom>
              <a:avLst/>
              <a:gdLst>
                <a:gd name="connsiteX0" fmla="*/ 268654 w 295428"/>
                <a:gd name="connsiteY0" fmla="*/ 26956 h 221662"/>
                <a:gd name="connsiteX1" fmla="*/ 161010 w 295428"/>
                <a:gd name="connsiteY1" fmla="*/ 26956 h 221662"/>
                <a:gd name="connsiteX2" fmla="*/ 147532 w 295428"/>
                <a:gd name="connsiteY2" fmla="*/ 40435 h 221662"/>
                <a:gd name="connsiteX3" fmla="*/ 147532 w 295428"/>
                <a:gd name="connsiteY3" fmla="*/ 194888 h 221662"/>
                <a:gd name="connsiteX4" fmla="*/ 134054 w 295428"/>
                <a:gd name="connsiteY4" fmla="*/ 208366 h 221662"/>
                <a:gd name="connsiteX5" fmla="*/ 26774 w 295428"/>
                <a:gd name="connsiteY5" fmla="*/ 208366 h 221662"/>
                <a:gd name="connsiteX6" fmla="*/ 0 w 295428"/>
                <a:gd name="connsiteY6" fmla="*/ 181410 h 221662"/>
                <a:gd name="connsiteX7" fmla="*/ 0 w 295428"/>
                <a:gd name="connsiteY7" fmla="*/ 194888 h 221662"/>
                <a:gd name="connsiteX8" fmla="*/ 26774 w 295428"/>
                <a:gd name="connsiteY8" fmla="*/ 221663 h 221662"/>
                <a:gd name="connsiteX9" fmla="*/ 268654 w 295428"/>
                <a:gd name="connsiteY9" fmla="*/ 221663 h 221662"/>
                <a:gd name="connsiteX10" fmla="*/ 295429 w 295428"/>
                <a:gd name="connsiteY10" fmla="*/ 194888 h 221662"/>
                <a:gd name="connsiteX11" fmla="*/ 295429 w 295428"/>
                <a:gd name="connsiteY11" fmla="*/ 0 h 221662"/>
                <a:gd name="connsiteX12" fmla="*/ 268654 w 295428"/>
                <a:gd name="connsiteY12" fmla="*/ 26956 h 22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428" h="221662">
                  <a:moveTo>
                    <a:pt x="268654" y="26956"/>
                  </a:moveTo>
                  <a:lnTo>
                    <a:pt x="161010" y="26956"/>
                  </a:lnTo>
                  <a:cubicBezTo>
                    <a:pt x="153725" y="26956"/>
                    <a:pt x="147532" y="32967"/>
                    <a:pt x="147532" y="40435"/>
                  </a:cubicBezTo>
                  <a:lnTo>
                    <a:pt x="147532" y="194888"/>
                  </a:lnTo>
                  <a:cubicBezTo>
                    <a:pt x="147532" y="202174"/>
                    <a:pt x="141522" y="208366"/>
                    <a:pt x="134054" y="208366"/>
                  </a:cubicBezTo>
                  <a:lnTo>
                    <a:pt x="26774" y="208366"/>
                  </a:lnTo>
                  <a:cubicBezTo>
                    <a:pt x="12203" y="208366"/>
                    <a:pt x="0" y="196163"/>
                    <a:pt x="0" y="181410"/>
                  </a:cubicBezTo>
                  <a:lnTo>
                    <a:pt x="0" y="194888"/>
                  </a:lnTo>
                  <a:cubicBezTo>
                    <a:pt x="0" y="209641"/>
                    <a:pt x="12203" y="221663"/>
                    <a:pt x="26774" y="221663"/>
                  </a:cubicBezTo>
                  <a:lnTo>
                    <a:pt x="268654" y="221663"/>
                  </a:lnTo>
                  <a:cubicBezTo>
                    <a:pt x="283408" y="221663"/>
                    <a:pt x="295429" y="209459"/>
                    <a:pt x="295429" y="194888"/>
                  </a:cubicBezTo>
                  <a:lnTo>
                    <a:pt x="295429" y="0"/>
                  </a:lnTo>
                  <a:cubicBezTo>
                    <a:pt x="295429" y="14753"/>
                    <a:pt x="283408" y="26956"/>
                    <a:pt x="268654" y="26956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FB045C-16D0-4ABD-3DB8-53562270C779}"/>
                </a:ext>
              </a:extLst>
            </p:cNvPr>
            <p:cNvSpPr/>
            <p:nvPr/>
          </p:nvSpPr>
          <p:spPr>
            <a:xfrm>
              <a:off x="8673289" y="4047520"/>
              <a:ext cx="86152" cy="86333"/>
            </a:xfrm>
            <a:custGeom>
              <a:avLst/>
              <a:gdLst>
                <a:gd name="connsiteX0" fmla="*/ 43167 w 86152"/>
                <a:gd name="connsiteY0" fmla="*/ 0 h 86333"/>
                <a:gd name="connsiteX1" fmla="*/ 0 w 86152"/>
                <a:gd name="connsiteY1" fmla="*/ 43167 h 86333"/>
                <a:gd name="connsiteX2" fmla="*/ 43167 w 86152"/>
                <a:gd name="connsiteY2" fmla="*/ 86334 h 86333"/>
                <a:gd name="connsiteX3" fmla="*/ 86152 w 86152"/>
                <a:gd name="connsiteY3" fmla="*/ 43167 h 86333"/>
                <a:gd name="connsiteX4" fmla="*/ 43167 w 86152"/>
                <a:gd name="connsiteY4" fmla="*/ 0 h 8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52" h="86333">
                  <a:moveTo>
                    <a:pt x="43167" y="0"/>
                  </a:moveTo>
                  <a:cubicBezTo>
                    <a:pt x="19307" y="0"/>
                    <a:pt x="0" y="19307"/>
                    <a:pt x="0" y="43167"/>
                  </a:cubicBezTo>
                  <a:cubicBezTo>
                    <a:pt x="0" y="67027"/>
                    <a:pt x="19307" y="86334"/>
                    <a:pt x="43167" y="86334"/>
                  </a:cubicBezTo>
                  <a:cubicBezTo>
                    <a:pt x="67027" y="86334"/>
                    <a:pt x="86152" y="66844"/>
                    <a:pt x="86152" y="43167"/>
                  </a:cubicBezTo>
                  <a:cubicBezTo>
                    <a:pt x="86334" y="19307"/>
                    <a:pt x="67027" y="0"/>
                    <a:pt x="43167" y="0"/>
                  </a:cubicBezTo>
                  <a:close/>
                </a:path>
              </a:pathLst>
            </a:custGeom>
            <a:solidFill>
              <a:srgbClr val="50E6FF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30585A-C932-65A0-47CC-3E58FB6430A7}"/>
                </a:ext>
              </a:extLst>
            </p:cNvPr>
            <p:cNvSpPr/>
            <p:nvPr/>
          </p:nvSpPr>
          <p:spPr>
            <a:xfrm>
              <a:off x="8602439" y="3931315"/>
              <a:ext cx="53548" cy="40434"/>
            </a:xfrm>
            <a:custGeom>
              <a:avLst/>
              <a:gdLst>
                <a:gd name="connsiteX0" fmla="*/ 53549 w 53548"/>
                <a:gd name="connsiteY0" fmla="*/ 20217 h 40434"/>
                <a:gd name="connsiteX1" fmla="*/ 26774 w 53548"/>
                <a:gd name="connsiteY1" fmla="*/ 40435 h 40434"/>
                <a:gd name="connsiteX2" fmla="*/ 0 w 53548"/>
                <a:gd name="connsiteY2" fmla="*/ 20217 h 40434"/>
                <a:gd name="connsiteX3" fmla="*/ 26774 w 53548"/>
                <a:gd name="connsiteY3" fmla="*/ 0 h 40434"/>
                <a:gd name="connsiteX4" fmla="*/ 53549 w 53548"/>
                <a:gd name="connsiteY4" fmla="*/ 20217 h 4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48" h="40434">
                  <a:moveTo>
                    <a:pt x="53549" y="20217"/>
                  </a:moveTo>
                  <a:cubicBezTo>
                    <a:pt x="53549" y="31328"/>
                    <a:pt x="41527" y="40435"/>
                    <a:pt x="26774" y="40435"/>
                  </a:cubicBezTo>
                  <a:cubicBezTo>
                    <a:pt x="12021" y="40435"/>
                    <a:pt x="0" y="31328"/>
                    <a:pt x="0" y="20217"/>
                  </a:cubicBezTo>
                  <a:cubicBezTo>
                    <a:pt x="0" y="9107"/>
                    <a:pt x="12021" y="0"/>
                    <a:pt x="26774" y="0"/>
                  </a:cubicBezTo>
                  <a:cubicBezTo>
                    <a:pt x="41527" y="0"/>
                    <a:pt x="53549" y="8925"/>
                    <a:pt x="53549" y="20217"/>
                  </a:cubicBezTo>
                  <a:close/>
                </a:path>
              </a:pathLst>
            </a:custGeom>
            <a:solidFill>
              <a:srgbClr val="182A37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B6EEC7-0EB5-FEB2-B226-55ABF9397C2D}"/>
                </a:ext>
              </a:extLst>
            </p:cNvPr>
            <p:cNvSpPr/>
            <p:nvPr/>
          </p:nvSpPr>
          <p:spPr>
            <a:xfrm>
              <a:off x="8777108" y="3931315"/>
              <a:ext cx="53549" cy="40437"/>
            </a:xfrm>
            <a:custGeom>
              <a:avLst/>
              <a:gdLst>
                <a:gd name="connsiteX0" fmla="*/ 53549 w 53549"/>
                <a:gd name="connsiteY0" fmla="*/ 20220 h 40437"/>
                <a:gd name="connsiteX1" fmla="*/ 26775 w 53549"/>
                <a:gd name="connsiteY1" fmla="*/ 40437 h 40437"/>
                <a:gd name="connsiteX2" fmla="*/ 0 w 53549"/>
                <a:gd name="connsiteY2" fmla="*/ 20220 h 40437"/>
                <a:gd name="connsiteX3" fmla="*/ 26775 w 53549"/>
                <a:gd name="connsiteY3" fmla="*/ 3 h 40437"/>
                <a:gd name="connsiteX4" fmla="*/ 53549 w 53549"/>
                <a:gd name="connsiteY4" fmla="*/ 20220 h 4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49" h="40437">
                  <a:moveTo>
                    <a:pt x="53549" y="20220"/>
                  </a:moveTo>
                  <a:cubicBezTo>
                    <a:pt x="53549" y="31331"/>
                    <a:pt x="41528" y="40437"/>
                    <a:pt x="26775" y="40437"/>
                  </a:cubicBezTo>
                  <a:cubicBezTo>
                    <a:pt x="12021" y="40437"/>
                    <a:pt x="0" y="31513"/>
                    <a:pt x="0" y="20220"/>
                  </a:cubicBezTo>
                  <a:cubicBezTo>
                    <a:pt x="0" y="9109"/>
                    <a:pt x="12021" y="3"/>
                    <a:pt x="26775" y="3"/>
                  </a:cubicBezTo>
                  <a:cubicBezTo>
                    <a:pt x="41528" y="-179"/>
                    <a:pt x="53549" y="8927"/>
                    <a:pt x="53549" y="20220"/>
                  </a:cubicBezTo>
                  <a:close/>
                </a:path>
              </a:pathLst>
            </a:custGeom>
            <a:solidFill>
              <a:srgbClr val="182A37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0BA03D3-47D3-B6A2-764C-074169C9BE34}"/>
                </a:ext>
              </a:extLst>
            </p:cNvPr>
            <p:cNvSpPr/>
            <p:nvPr/>
          </p:nvSpPr>
          <p:spPr>
            <a:xfrm>
              <a:off x="8608814" y="3763384"/>
              <a:ext cx="214923" cy="208366"/>
            </a:xfrm>
            <a:custGeom>
              <a:avLst/>
              <a:gdLst>
                <a:gd name="connsiteX0" fmla="*/ 107644 w 214923"/>
                <a:gd name="connsiteY0" fmla="*/ 0 h 208366"/>
                <a:gd name="connsiteX1" fmla="*/ 0 w 214923"/>
                <a:gd name="connsiteY1" fmla="*/ 107644 h 208366"/>
                <a:gd name="connsiteX2" fmla="*/ 0 w 214923"/>
                <a:gd name="connsiteY2" fmla="*/ 201445 h 208366"/>
                <a:gd name="connsiteX3" fmla="*/ 20217 w 214923"/>
                <a:gd name="connsiteY3" fmla="*/ 208366 h 208366"/>
                <a:gd name="connsiteX4" fmla="*/ 40435 w 214923"/>
                <a:gd name="connsiteY4" fmla="*/ 201445 h 208366"/>
                <a:gd name="connsiteX5" fmla="*/ 40435 w 214923"/>
                <a:gd name="connsiteY5" fmla="*/ 107644 h 208366"/>
                <a:gd name="connsiteX6" fmla="*/ 107462 w 214923"/>
                <a:gd name="connsiteY6" fmla="*/ 40617 h 208366"/>
                <a:gd name="connsiteX7" fmla="*/ 174489 w 214923"/>
                <a:gd name="connsiteY7" fmla="*/ 107644 h 208366"/>
                <a:gd name="connsiteX8" fmla="*/ 174489 w 214923"/>
                <a:gd name="connsiteY8" fmla="*/ 188149 h 208366"/>
                <a:gd name="connsiteX9" fmla="*/ 194706 w 214923"/>
                <a:gd name="connsiteY9" fmla="*/ 201627 h 208366"/>
                <a:gd name="connsiteX10" fmla="*/ 214923 w 214923"/>
                <a:gd name="connsiteY10" fmla="*/ 188149 h 208366"/>
                <a:gd name="connsiteX11" fmla="*/ 214923 w 214923"/>
                <a:gd name="connsiteY11" fmla="*/ 107644 h 208366"/>
                <a:gd name="connsiteX12" fmla="*/ 107644 w 214923"/>
                <a:gd name="connsiteY12" fmla="*/ 0 h 2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923" h="208366">
                  <a:moveTo>
                    <a:pt x="107644" y="0"/>
                  </a:moveTo>
                  <a:cubicBezTo>
                    <a:pt x="48267" y="0"/>
                    <a:pt x="0" y="48085"/>
                    <a:pt x="0" y="107644"/>
                  </a:cubicBezTo>
                  <a:lnTo>
                    <a:pt x="0" y="201445"/>
                  </a:lnTo>
                  <a:cubicBezTo>
                    <a:pt x="4918" y="205634"/>
                    <a:pt x="12021" y="208366"/>
                    <a:pt x="20217" y="208366"/>
                  </a:cubicBezTo>
                  <a:cubicBezTo>
                    <a:pt x="28414" y="208366"/>
                    <a:pt x="35335" y="205634"/>
                    <a:pt x="40435" y="201445"/>
                  </a:cubicBezTo>
                  <a:lnTo>
                    <a:pt x="40435" y="107644"/>
                  </a:lnTo>
                  <a:cubicBezTo>
                    <a:pt x="40435" y="70670"/>
                    <a:pt x="70670" y="40617"/>
                    <a:pt x="107462" y="40617"/>
                  </a:cubicBezTo>
                  <a:cubicBezTo>
                    <a:pt x="144436" y="40617"/>
                    <a:pt x="174489" y="70852"/>
                    <a:pt x="174489" y="107644"/>
                  </a:cubicBezTo>
                  <a:lnTo>
                    <a:pt x="174489" y="188149"/>
                  </a:lnTo>
                  <a:cubicBezTo>
                    <a:pt x="174489" y="195434"/>
                    <a:pt x="183413" y="201627"/>
                    <a:pt x="194706" y="201627"/>
                  </a:cubicBezTo>
                  <a:cubicBezTo>
                    <a:pt x="205817" y="201627"/>
                    <a:pt x="214923" y="195617"/>
                    <a:pt x="214923" y="188149"/>
                  </a:cubicBezTo>
                  <a:lnTo>
                    <a:pt x="214923" y="107644"/>
                  </a:lnTo>
                  <a:cubicBezTo>
                    <a:pt x="215105" y="48085"/>
                    <a:pt x="166839" y="0"/>
                    <a:pt x="107644" y="0"/>
                  </a:cubicBezTo>
                  <a:close/>
                </a:path>
              </a:pathLst>
            </a:custGeom>
            <a:solidFill>
              <a:srgbClr val="005696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7F6B1A-567D-7D31-DB3C-152CAF65AE1C}"/>
                </a:ext>
              </a:extLst>
            </p:cNvPr>
            <p:cNvSpPr/>
            <p:nvPr/>
          </p:nvSpPr>
          <p:spPr>
            <a:xfrm>
              <a:off x="8608628" y="3803790"/>
              <a:ext cx="100722" cy="167776"/>
            </a:xfrm>
            <a:custGeom>
              <a:avLst/>
              <a:gdLst>
                <a:gd name="connsiteX0" fmla="*/ 69212 w 100722"/>
                <a:gd name="connsiteY0" fmla="*/ 4944 h 167776"/>
                <a:gd name="connsiteX1" fmla="*/ 27139 w 100722"/>
                <a:gd name="connsiteY1" fmla="*/ 70150 h 167776"/>
                <a:gd name="connsiteX2" fmla="*/ 27139 w 100722"/>
                <a:gd name="connsiteY2" fmla="*/ 138998 h 167776"/>
                <a:gd name="connsiteX3" fmla="*/ 10200 w 100722"/>
                <a:gd name="connsiteY3" fmla="*/ 151930 h 167776"/>
                <a:gd name="connsiteX4" fmla="*/ 0 w 100722"/>
                <a:gd name="connsiteY4" fmla="*/ 147377 h 167776"/>
                <a:gd name="connsiteX5" fmla="*/ 0 w 100722"/>
                <a:gd name="connsiteY5" fmla="*/ 160855 h 167776"/>
                <a:gd name="connsiteX6" fmla="*/ 20218 w 100722"/>
                <a:gd name="connsiteY6" fmla="*/ 167776 h 167776"/>
                <a:gd name="connsiteX7" fmla="*/ 26957 w 100722"/>
                <a:gd name="connsiteY7" fmla="*/ 167048 h 167776"/>
                <a:gd name="connsiteX8" fmla="*/ 30964 w 100722"/>
                <a:gd name="connsiteY8" fmla="*/ 166137 h 167776"/>
                <a:gd name="connsiteX9" fmla="*/ 32785 w 100722"/>
                <a:gd name="connsiteY9" fmla="*/ 165408 h 167776"/>
                <a:gd name="connsiteX10" fmla="*/ 35335 w 100722"/>
                <a:gd name="connsiteY10" fmla="*/ 164133 h 167776"/>
                <a:gd name="connsiteX11" fmla="*/ 36610 w 100722"/>
                <a:gd name="connsiteY11" fmla="*/ 163405 h 167776"/>
                <a:gd name="connsiteX12" fmla="*/ 40252 w 100722"/>
                <a:gd name="connsiteY12" fmla="*/ 161037 h 167776"/>
                <a:gd name="connsiteX13" fmla="*/ 40252 w 100722"/>
                <a:gd name="connsiteY13" fmla="*/ 67418 h 167776"/>
                <a:gd name="connsiteX14" fmla="*/ 100722 w 100722"/>
                <a:gd name="connsiteY14" fmla="*/ 573 h 167776"/>
                <a:gd name="connsiteX15" fmla="*/ 69212 w 100722"/>
                <a:gd name="connsiteY15" fmla="*/ 4944 h 1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722" h="167776">
                  <a:moveTo>
                    <a:pt x="69212" y="4944"/>
                  </a:moveTo>
                  <a:cubicBezTo>
                    <a:pt x="43349" y="15872"/>
                    <a:pt x="27139" y="42101"/>
                    <a:pt x="27139" y="70150"/>
                  </a:cubicBezTo>
                  <a:lnTo>
                    <a:pt x="27139" y="138998"/>
                  </a:lnTo>
                  <a:cubicBezTo>
                    <a:pt x="27139" y="147741"/>
                    <a:pt x="18760" y="154298"/>
                    <a:pt x="10200" y="151930"/>
                  </a:cubicBezTo>
                  <a:cubicBezTo>
                    <a:pt x="6011" y="150837"/>
                    <a:pt x="2368" y="149380"/>
                    <a:pt x="0" y="147377"/>
                  </a:cubicBezTo>
                  <a:lnTo>
                    <a:pt x="0" y="160855"/>
                  </a:lnTo>
                  <a:cubicBezTo>
                    <a:pt x="4918" y="165044"/>
                    <a:pt x="12021" y="167776"/>
                    <a:pt x="20218" y="167776"/>
                  </a:cubicBezTo>
                  <a:cubicBezTo>
                    <a:pt x="22403" y="167776"/>
                    <a:pt x="24771" y="167594"/>
                    <a:pt x="26957" y="167048"/>
                  </a:cubicBezTo>
                  <a:cubicBezTo>
                    <a:pt x="28232" y="166866"/>
                    <a:pt x="29506" y="166501"/>
                    <a:pt x="30964" y="166137"/>
                  </a:cubicBezTo>
                  <a:cubicBezTo>
                    <a:pt x="31510" y="165955"/>
                    <a:pt x="32238" y="165772"/>
                    <a:pt x="32785" y="165408"/>
                  </a:cubicBezTo>
                  <a:cubicBezTo>
                    <a:pt x="33695" y="165044"/>
                    <a:pt x="34606" y="164680"/>
                    <a:pt x="35335" y="164133"/>
                  </a:cubicBezTo>
                  <a:cubicBezTo>
                    <a:pt x="35699" y="163951"/>
                    <a:pt x="36245" y="163769"/>
                    <a:pt x="36610" y="163405"/>
                  </a:cubicBezTo>
                  <a:cubicBezTo>
                    <a:pt x="37885" y="162676"/>
                    <a:pt x="38978" y="161765"/>
                    <a:pt x="40252" y="161037"/>
                  </a:cubicBezTo>
                  <a:lnTo>
                    <a:pt x="40252" y="67418"/>
                  </a:lnTo>
                  <a:cubicBezTo>
                    <a:pt x="40252" y="32629"/>
                    <a:pt x="66845" y="3851"/>
                    <a:pt x="100722" y="573"/>
                  </a:cubicBezTo>
                  <a:cubicBezTo>
                    <a:pt x="91069" y="-884"/>
                    <a:pt x="80323" y="391"/>
                    <a:pt x="69212" y="4944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6DED56-4CB3-D2C4-6536-06C3FE6F08A5}"/>
                </a:ext>
              </a:extLst>
            </p:cNvPr>
            <p:cNvSpPr/>
            <p:nvPr/>
          </p:nvSpPr>
          <p:spPr>
            <a:xfrm>
              <a:off x="8709719" y="3763384"/>
              <a:ext cx="114018" cy="208002"/>
            </a:xfrm>
            <a:custGeom>
              <a:avLst/>
              <a:gdLst>
                <a:gd name="connsiteX0" fmla="*/ 6739 w 114018"/>
                <a:gd name="connsiteY0" fmla="*/ 0 h 208002"/>
                <a:gd name="connsiteX1" fmla="*/ 0 w 114018"/>
                <a:gd name="connsiteY1" fmla="*/ 364 h 208002"/>
                <a:gd name="connsiteX2" fmla="*/ 100723 w 114018"/>
                <a:gd name="connsiteY2" fmla="*/ 107462 h 208002"/>
                <a:gd name="connsiteX3" fmla="*/ 100723 w 114018"/>
                <a:gd name="connsiteY3" fmla="*/ 179224 h 208002"/>
                <a:gd name="connsiteX4" fmla="*/ 83784 w 114018"/>
                <a:gd name="connsiteY4" fmla="*/ 192156 h 208002"/>
                <a:gd name="connsiteX5" fmla="*/ 73584 w 114018"/>
                <a:gd name="connsiteY5" fmla="*/ 187603 h 208002"/>
                <a:gd name="connsiteX6" fmla="*/ 73584 w 114018"/>
                <a:gd name="connsiteY6" fmla="*/ 201081 h 208002"/>
                <a:gd name="connsiteX7" fmla="*/ 93801 w 114018"/>
                <a:gd name="connsiteY7" fmla="*/ 208002 h 208002"/>
                <a:gd name="connsiteX8" fmla="*/ 114018 w 114018"/>
                <a:gd name="connsiteY8" fmla="*/ 201081 h 208002"/>
                <a:gd name="connsiteX9" fmla="*/ 114018 w 114018"/>
                <a:gd name="connsiteY9" fmla="*/ 107462 h 208002"/>
                <a:gd name="connsiteX10" fmla="*/ 6739 w 114018"/>
                <a:gd name="connsiteY10" fmla="*/ 0 h 20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018" h="208002">
                  <a:moveTo>
                    <a:pt x="6739" y="0"/>
                  </a:moveTo>
                  <a:cubicBezTo>
                    <a:pt x="4553" y="0"/>
                    <a:pt x="2185" y="182"/>
                    <a:pt x="0" y="364"/>
                  </a:cubicBezTo>
                  <a:cubicBezTo>
                    <a:pt x="56280" y="4007"/>
                    <a:pt x="100723" y="50453"/>
                    <a:pt x="100723" y="107462"/>
                  </a:cubicBezTo>
                  <a:lnTo>
                    <a:pt x="100723" y="179224"/>
                  </a:lnTo>
                  <a:cubicBezTo>
                    <a:pt x="100723" y="187967"/>
                    <a:pt x="92344" y="194524"/>
                    <a:pt x="83784" y="192156"/>
                  </a:cubicBezTo>
                  <a:cubicBezTo>
                    <a:pt x="79594" y="191063"/>
                    <a:pt x="75952" y="189606"/>
                    <a:pt x="73584" y="187603"/>
                  </a:cubicBezTo>
                  <a:lnTo>
                    <a:pt x="73584" y="201081"/>
                  </a:lnTo>
                  <a:cubicBezTo>
                    <a:pt x="78501" y="205270"/>
                    <a:pt x="85787" y="208002"/>
                    <a:pt x="93801" y="208002"/>
                  </a:cubicBezTo>
                  <a:cubicBezTo>
                    <a:pt x="101815" y="208002"/>
                    <a:pt x="108919" y="205270"/>
                    <a:pt x="114018" y="201081"/>
                  </a:cubicBezTo>
                  <a:lnTo>
                    <a:pt x="114018" y="107462"/>
                  </a:lnTo>
                  <a:cubicBezTo>
                    <a:pt x="114200" y="48085"/>
                    <a:pt x="65934" y="0"/>
                    <a:pt x="6739" y="0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CCC4418-C964-3BEF-5414-E9BFFBC08D97}"/>
              </a:ext>
            </a:extLst>
          </p:cNvPr>
          <p:cNvSpPr txBox="1"/>
          <p:nvPr/>
        </p:nvSpPr>
        <p:spPr>
          <a:xfrm>
            <a:off x="6649015" y="4838567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defTabSz="914192">
              <a:spcAft>
                <a:spcPts val="1000"/>
              </a:spcAft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URL / Header </a:t>
            </a:r>
            <a:r>
              <a:rPr lang="en-US" sz="1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atin typeface="Segoe UI Semibold"/>
              </a:rPr>
              <a:t>Redirect,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Rewrite,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Routing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088BE53B-581F-3948-C005-3EA3E8099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5277" y="5318442"/>
            <a:ext cx="271413" cy="2714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292C0F-A6C1-0E07-0C8D-028961443E00}"/>
              </a:ext>
            </a:extLst>
          </p:cNvPr>
          <p:cNvSpPr txBox="1"/>
          <p:nvPr/>
        </p:nvSpPr>
        <p:spPr>
          <a:xfrm>
            <a:off x="6649015" y="5219063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Monitor &amp; Troubleshoot via Azure Monitor, Prometheus, local backend health, and resource status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331C66-A086-5D73-AFF3-A89E56B85FDC}"/>
              </a:ext>
            </a:extLst>
          </p:cNvPr>
          <p:cNvSpPr txBox="1"/>
          <p:nvPr/>
        </p:nvSpPr>
        <p:spPr>
          <a:xfrm>
            <a:off x="6649015" y="5874944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Weigh traffic for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blue/green deployments</a:t>
            </a:r>
          </a:p>
        </p:txBody>
      </p:sp>
      <p:pic>
        <p:nvPicPr>
          <p:cNvPr id="63" name="Graphic 62" descr="Scales of justice with solid fill">
            <a:extLst>
              <a:ext uri="{FF2B5EF4-FFF2-40B4-BE49-F238E27FC236}">
                <a16:creationId xmlns:a16="http://schemas.microsoft.com/office/drawing/2014/main" id="{8569249F-9197-E797-9D08-D39A356EC7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064" y="5820768"/>
            <a:ext cx="354901" cy="354901"/>
          </a:xfrm>
          <a:prstGeom prst="rect">
            <a:avLst/>
          </a:prstGeom>
        </p:spPr>
      </p:pic>
      <p:pic>
        <p:nvPicPr>
          <p:cNvPr id="65" name="Picture 64" descr="A diagram of a computer&#10;&#10;Description automatically generated">
            <a:extLst>
              <a:ext uri="{FF2B5EF4-FFF2-40B4-BE49-F238E27FC236}">
                <a16:creationId xmlns:a16="http://schemas.microsoft.com/office/drawing/2014/main" id="{45750FE5-EF90-DEA3-BA86-BAB91A27FA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713" y="1824663"/>
            <a:ext cx="5534939" cy="44844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288AF83-4774-0387-5676-15B059FD0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44094" y="211138"/>
            <a:ext cx="1336848" cy="133684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453E8D-9565-6E16-04F8-5ECD4A71A375}"/>
              </a:ext>
            </a:extLst>
          </p:cNvPr>
          <p:cNvSpPr txBox="1"/>
          <p:nvPr/>
        </p:nvSpPr>
        <p:spPr>
          <a:xfrm>
            <a:off x="6649015" y="2906327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External to cluster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– offload network compute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A9B507A8-8632-4BF0-B09F-C20ABCF40C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0281" y="2898336"/>
            <a:ext cx="341405" cy="341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727E1-E141-9321-FAC5-C5AC4A3F1295}"/>
              </a:ext>
            </a:extLst>
          </p:cNvPr>
          <p:cNvSpPr txBox="1"/>
          <p:nvPr/>
        </p:nvSpPr>
        <p:spPr>
          <a:xfrm>
            <a:off x="6649015" y="4439106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 resource lifecycle via Kubernetes or Azure</a:t>
            </a:r>
          </a:p>
        </p:txBody>
      </p:sp>
      <p:grpSp>
        <p:nvGrpSpPr>
          <p:cNvPr id="5" name="nodes">
            <a:extLst>
              <a:ext uri="{FF2B5EF4-FFF2-40B4-BE49-F238E27FC236}">
                <a16:creationId xmlns:a16="http://schemas.microsoft.com/office/drawing/2014/main" id="{4147DD0F-626D-4965-5898-5847F8AF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5399" y="4402758"/>
            <a:ext cx="326950" cy="325922"/>
            <a:chOff x="1016" y="765"/>
            <a:chExt cx="318" cy="317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85E8C7AC-7CDF-C200-D61B-337D3AD19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18" y="767"/>
              <a:ext cx="316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4F3038E-E660-4A59-B4D2-01F6AC539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901"/>
              <a:ext cx="86" cy="89"/>
            </a:xfrm>
            <a:custGeom>
              <a:avLst/>
              <a:gdLst>
                <a:gd name="T0" fmla="*/ 47 w 47"/>
                <a:gd name="T1" fmla="*/ 4 h 48"/>
                <a:gd name="T2" fmla="*/ 44 w 47"/>
                <a:gd name="T3" fmla="*/ 0 h 48"/>
                <a:gd name="T4" fmla="*/ 16 w 47"/>
                <a:gd name="T5" fmla="*/ 29 h 48"/>
                <a:gd name="T6" fmla="*/ 11 w 47"/>
                <a:gd name="T7" fmla="*/ 27 h 48"/>
                <a:gd name="T8" fmla="*/ 0 w 47"/>
                <a:gd name="T9" fmla="*/ 37 h 48"/>
                <a:gd name="T10" fmla="*/ 11 w 47"/>
                <a:gd name="T11" fmla="*/ 48 h 48"/>
                <a:gd name="T12" fmla="*/ 21 w 47"/>
                <a:gd name="T13" fmla="*/ 37 h 48"/>
                <a:gd name="T14" fmla="*/ 19 w 47"/>
                <a:gd name="T15" fmla="*/ 32 h 48"/>
                <a:gd name="T16" fmla="*/ 47 w 47"/>
                <a:gd name="T17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47" y="4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4" y="28"/>
                    <a:pt x="12" y="27"/>
                    <a:pt x="11" y="27"/>
                  </a:cubicBezTo>
                  <a:cubicBezTo>
                    <a:pt x="5" y="27"/>
                    <a:pt x="0" y="32"/>
                    <a:pt x="0" y="37"/>
                  </a:cubicBezTo>
                  <a:cubicBezTo>
                    <a:pt x="0" y="43"/>
                    <a:pt x="5" y="48"/>
                    <a:pt x="11" y="48"/>
                  </a:cubicBezTo>
                  <a:cubicBezTo>
                    <a:pt x="16" y="48"/>
                    <a:pt x="21" y="43"/>
                    <a:pt x="21" y="37"/>
                  </a:cubicBezTo>
                  <a:cubicBezTo>
                    <a:pt x="21" y="36"/>
                    <a:pt x="20" y="34"/>
                    <a:pt x="19" y="32"/>
                  </a:cubicBezTo>
                  <a:lnTo>
                    <a:pt x="47" y="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C83666D-F6F5-077C-880A-670A00B1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" y="903"/>
              <a:ext cx="70" cy="113"/>
            </a:xfrm>
            <a:custGeom>
              <a:avLst/>
              <a:gdLst>
                <a:gd name="T0" fmla="*/ 23 w 38"/>
                <a:gd name="T1" fmla="*/ 31 h 61"/>
                <a:gd name="T2" fmla="*/ 20 w 38"/>
                <a:gd name="T3" fmla="*/ 31 h 61"/>
                <a:gd name="T4" fmla="*/ 5 w 38"/>
                <a:gd name="T5" fmla="*/ 0 h 61"/>
                <a:gd name="T6" fmla="*/ 0 w 38"/>
                <a:gd name="T7" fmla="*/ 2 h 61"/>
                <a:gd name="T8" fmla="*/ 15 w 38"/>
                <a:gd name="T9" fmla="*/ 33 h 61"/>
                <a:gd name="T10" fmla="*/ 8 w 38"/>
                <a:gd name="T11" fmla="*/ 46 h 61"/>
                <a:gd name="T12" fmla="*/ 23 w 38"/>
                <a:gd name="T13" fmla="*/ 61 h 61"/>
                <a:gd name="T14" fmla="*/ 38 w 38"/>
                <a:gd name="T15" fmla="*/ 46 h 61"/>
                <a:gd name="T16" fmla="*/ 23 w 38"/>
                <a:gd name="T17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1">
                  <a:moveTo>
                    <a:pt x="23" y="31"/>
                  </a:moveTo>
                  <a:cubicBezTo>
                    <a:pt x="22" y="31"/>
                    <a:pt x="21" y="31"/>
                    <a:pt x="20" y="3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1" y="36"/>
                    <a:pt x="8" y="41"/>
                    <a:pt x="8" y="46"/>
                  </a:cubicBezTo>
                  <a:cubicBezTo>
                    <a:pt x="8" y="55"/>
                    <a:pt x="15" y="61"/>
                    <a:pt x="23" y="61"/>
                  </a:cubicBezTo>
                  <a:cubicBezTo>
                    <a:pt x="32" y="61"/>
                    <a:pt x="38" y="55"/>
                    <a:pt x="38" y="46"/>
                  </a:cubicBezTo>
                  <a:cubicBezTo>
                    <a:pt x="38" y="38"/>
                    <a:pt x="32" y="31"/>
                    <a:pt x="23" y="3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562DF0A-FDFE-632C-6B5D-166DB09BE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900"/>
              <a:ext cx="124" cy="51"/>
            </a:xfrm>
            <a:custGeom>
              <a:avLst/>
              <a:gdLst>
                <a:gd name="T0" fmla="*/ 57 w 67"/>
                <a:gd name="T1" fmla="*/ 8 h 28"/>
                <a:gd name="T2" fmla="*/ 48 w 67"/>
                <a:gd name="T3" fmla="*/ 13 h 28"/>
                <a:gd name="T4" fmla="*/ 1 w 67"/>
                <a:gd name="T5" fmla="*/ 0 h 28"/>
                <a:gd name="T6" fmla="*/ 0 w 67"/>
                <a:gd name="T7" fmla="*/ 5 h 28"/>
                <a:gd name="T8" fmla="*/ 46 w 67"/>
                <a:gd name="T9" fmla="*/ 18 h 28"/>
                <a:gd name="T10" fmla="*/ 46 w 67"/>
                <a:gd name="T11" fmla="*/ 18 h 28"/>
                <a:gd name="T12" fmla="*/ 57 w 67"/>
                <a:gd name="T13" fmla="*/ 28 h 28"/>
                <a:gd name="T14" fmla="*/ 67 w 67"/>
                <a:gd name="T15" fmla="*/ 18 h 28"/>
                <a:gd name="T16" fmla="*/ 57 w 67"/>
                <a:gd name="T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8">
                  <a:moveTo>
                    <a:pt x="57" y="8"/>
                  </a:moveTo>
                  <a:cubicBezTo>
                    <a:pt x="53" y="8"/>
                    <a:pt x="50" y="10"/>
                    <a:pt x="48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4"/>
                    <a:pt x="51" y="28"/>
                    <a:pt x="57" y="28"/>
                  </a:cubicBezTo>
                  <a:cubicBezTo>
                    <a:pt x="62" y="28"/>
                    <a:pt x="67" y="24"/>
                    <a:pt x="67" y="18"/>
                  </a:cubicBezTo>
                  <a:cubicBezTo>
                    <a:pt x="67" y="13"/>
                    <a:pt x="62" y="8"/>
                    <a:pt x="57" y="8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21C5136-3842-4AE4-74B8-7FDCD5993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" y="839"/>
              <a:ext cx="114" cy="70"/>
            </a:xfrm>
            <a:custGeom>
              <a:avLst/>
              <a:gdLst>
                <a:gd name="T0" fmla="*/ 62 w 62"/>
                <a:gd name="T1" fmla="*/ 34 h 38"/>
                <a:gd name="T2" fmla="*/ 30 w 62"/>
                <a:gd name="T3" fmla="*/ 19 h 38"/>
                <a:gd name="T4" fmla="*/ 31 w 62"/>
                <a:gd name="T5" fmla="*/ 16 h 38"/>
                <a:gd name="T6" fmla="*/ 15 w 62"/>
                <a:gd name="T7" fmla="*/ 0 h 38"/>
                <a:gd name="T8" fmla="*/ 0 w 62"/>
                <a:gd name="T9" fmla="*/ 16 h 38"/>
                <a:gd name="T10" fmla="*/ 15 w 62"/>
                <a:gd name="T11" fmla="*/ 31 h 38"/>
                <a:gd name="T12" fmla="*/ 28 w 62"/>
                <a:gd name="T13" fmla="*/ 23 h 38"/>
                <a:gd name="T14" fmla="*/ 59 w 62"/>
                <a:gd name="T15" fmla="*/ 38 h 38"/>
                <a:gd name="T16" fmla="*/ 62 w 62"/>
                <a:gd name="T17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8">
                  <a:moveTo>
                    <a:pt x="62" y="34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8"/>
                    <a:pt x="31" y="17"/>
                    <a:pt x="31" y="16"/>
                  </a:cubicBez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3"/>
                  </a:cubicBezTo>
                  <a:cubicBezTo>
                    <a:pt x="59" y="38"/>
                    <a:pt x="59" y="38"/>
                    <a:pt x="59" y="38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3E7A52F-0569-4933-E02F-80187DBE9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822"/>
              <a:ext cx="179" cy="87"/>
            </a:xfrm>
            <a:custGeom>
              <a:avLst/>
              <a:gdLst>
                <a:gd name="T0" fmla="*/ 87 w 97"/>
                <a:gd name="T1" fmla="*/ 0 h 47"/>
                <a:gd name="T2" fmla="*/ 77 w 97"/>
                <a:gd name="T3" fmla="*/ 10 h 47"/>
                <a:gd name="T4" fmla="*/ 77 w 97"/>
                <a:gd name="T5" fmla="*/ 13 h 47"/>
                <a:gd name="T6" fmla="*/ 0 w 97"/>
                <a:gd name="T7" fmla="*/ 42 h 47"/>
                <a:gd name="T8" fmla="*/ 1 w 97"/>
                <a:gd name="T9" fmla="*/ 47 h 47"/>
                <a:gd name="T10" fmla="*/ 80 w 97"/>
                <a:gd name="T11" fmla="*/ 17 h 47"/>
                <a:gd name="T12" fmla="*/ 87 w 97"/>
                <a:gd name="T13" fmla="*/ 20 h 47"/>
                <a:gd name="T14" fmla="*/ 97 w 97"/>
                <a:gd name="T15" fmla="*/ 10 h 47"/>
                <a:gd name="T16" fmla="*/ 87 w 97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47">
                  <a:moveTo>
                    <a:pt x="87" y="0"/>
                  </a:moveTo>
                  <a:cubicBezTo>
                    <a:pt x="81" y="0"/>
                    <a:pt x="77" y="5"/>
                    <a:pt x="77" y="10"/>
                  </a:cubicBezTo>
                  <a:cubicBezTo>
                    <a:pt x="77" y="11"/>
                    <a:pt x="77" y="12"/>
                    <a:pt x="77" y="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1" y="19"/>
                    <a:pt x="84" y="20"/>
                    <a:pt x="87" y="20"/>
                  </a:cubicBezTo>
                  <a:cubicBezTo>
                    <a:pt x="93" y="20"/>
                    <a:pt x="97" y="16"/>
                    <a:pt x="97" y="10"/>
                  </a:cubicBezTo>
                  <a:cubicBezTo>
                    <a:pt x="97" y="5"/>
                    <a:pt x="93" y="0"/>
                    <a:pt x="87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DB63FC7F-8EA9-5E18-47E4-FF9705A16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802"/>
              <a:ext cx="37" cy="103"/>
            </a:xfrm>
            <a:custGeom>
              <a:avLst/>
              <a:gdLst>
                <a:gd name="T0" fmla="*/ 20 w 20"/>
                <a:gd name="T1" fmla="*/ 10 h 56"/>
                <a:gd name="T2" fmla="*/ 10 w 20"/>
                <a:gd name="T3" fmla="*/ 0 h 56"/>
                <a:gd name="T4" fmla="*/ 0 w 20"/>
                <a:gd name="T5" fmla="*/ 10 h 56"/>
                <a:gd name="T6" fmla="*/ 9 w 20"/>
                <a:gd name="T7" fmla="*/ 20 h 56"/>
                <a:gd name="T8" fmla="*/ 13 w 20"/>
                <a:gd name="T9" fmla="*/ 56 h 56"/>
                <a:gd name="T10" fmla="*/ 18 w 20"/>
                <a:gd name="T11" fmla="*/ 56 h 56"/>
                <a:gd name="T12" fmla="*/ 14 w 20"/>
                <a:gd name="T13" fmla="*/ 20 h 56"/>
                <a:gd name="T14" fmla="*/ 20 w 20"/>
                <a:gd name="T1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56">
                  <a:moveTo>
                    <a:pt x="20" y="10"/>
                  </a:move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18"/>
                    <a:pt x="20" y="15"/>
                    <a:pt x="20" y="1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E33786B5-D8FB-2621-7A96-9A0EB7E6E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" y="868"/>
              <a:ext cx="76" cy="7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Oval 12">
              <a:extLst>
                <a:ext uri="{FF2B5EF4-FFF2-40B4-BE49-F238E27FC236}">
                  <a16:creationId xmlns:a16="http://schemas.microsoft.com/office/drawing/2014/main" id="{F8AB0D01-3778-ED26-2590-5860AC137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765"/>
              <a:ext cx="19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Oval 13">
              <a:extLst>
                <a:ext uri="{FF2B5EF4-FFF2-40B4-BE49-F238E27FC236}">
                  <a16:creationId xmlns:a16="http://schemas.microsoft.com/office/drawing/2014/main" id="{33F10911-3754-5F9A-F9F9-9111D274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1006"/>
              <a:ext cx="18" cy="1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14">
              <a:extLst>
                <a:ext uri="{FF2B5EF4-FFF2-40B4-BE49-F238E27FC236}">
                  <a16:creationId xmlns:a16="http://schemas.microsoft.com/office/drawing/2014/main" id="{B80F108A-171E-676B-F3AE-CAEC8089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935"/>
              <a:ext cx="19" cy="18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251F51A3-2962-B917-EC25-874B11B32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" y="900"/>
              <a:ext cx="146" cy="182"/>
            </a:xfrm>
            <a:custGeom>
              <a:avLst/>
              <a:gdLst>
                <a:gd name="T0" fmla="*/ 65 w 79"/>
                <a:gd name="T1" fmla="*/ 80 h 99"/>
                <a:gd name="T2" fmla="*/ 79 w 79"/>
                <a:gd name="T3" fmla="*/ 0 h 99"/>
                <a:gd name="T4" fmla="*/ 19 w 79"/>
                <a:gd name="T5" fmla="*/ 13 h 99"/>
                <a:gd name="T6" fmla="*/ 10 w 79"/>
                <a:gd name="T7" fmla="*/ 8 h 99"/>
                <a:gd name="T8" fmla="*/ 0 w 79"/>
                <a:gd name="T9" fmla="*/ 18 h 99"/>
                <a:gd name="T10" fmla="*/ 10 w 79"/>
                <a:gd name="T11" fmla="*/ 28 h 99"/>
                <a:gd name="T12" fmla="*/ 21 w 79"/>
                <a:gd name="T13" fmla="*/ 18 h 99"/>
                <a:gd name="T14" fmla="*/ 72 w 79"/>
                <a:gd name="T15" fmla="*/ 6 h 99"/>
                <a:gd name="T16" fmla="*/ 60 w 79"/>
                <a:gd name="T17" fmla="*/ 79 h 99"/>
                <a:gd name="T18" fmla="*/ 51 w 79"/>
                <a:gd name="T19" fmla="*/ 89 h 99"/>
                <a:gd name="T20" fmla="*/ 61 w 79"/>
                <a:gd name="T21" fmla="*/ 99 h 99"/>
                <a:gd name="T22" fmla="*/ 71 w 79"/>
                <a:gd name="T23" fmla="*/ 89 h 99"/>
                <a:gd name="T24" fmla="*/ 65 w 79"/>
                <a:gd name="T25" fmla="*/ 8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99">
                  <a:moveTo>
                    <a:pt x="65" y="8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0"/>
                    <a:pt x="14" y="8"/>
                    <a:pt x="10" y="8"/>
                  </a:cubicBezTo>
                  <a:cubicBezTo>
                    <a:pt x="5" y="8"/>
                    <a:pt x="0" y="12"/>
                    <a:pt x="0" y="18"/>
                  </a:cubicBezTo>
                  <a:cubicBezTo>
                    <a:pt x="0" y="23"/>
                    <a:pt x="5" y="28"/>
                    <a:pt x="10" y="28"/>
                  </a:cubicBezTo>
                  <a:cubicBezTo>
                    <a:pt x="16" y="28"/>
                    <a:pt x="20" y="24"/>
                    <a:pt x="21" y="1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5" y="79"/>
                    <a:pt x="51" y="84"/>
                    <a:pt x="51" y="89"/>
                  </a:cubicBezTo>
                  <a:cubicBezTo>
                    <a:pt x="51" y="95"/>
                    <a:pt x="55" y="99"/>
                    <a:pt x="61" y="99"/>
                  </a:cubicBezTo>
                  <a:cubicBezTo>
                    <a:pt x="66" y="99"/>
                    <a:pt x="71" y="94"/>
                    <a:pt x="71" y="89"/>
                  </a:cubicBezTo>
                  <a:cubicBezTo>
                    <a:pt x="71" y="85"/>
                    <a:pt x="68" y="81"/>
                    <a:pt x="65" y="8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E1B9B7BB-6621-672F-9598-859688B46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" y="802"/>
              <a:ext cx="107" cy="107"/>
            </a:xfrm>
            <a:custGeom>
              <a:avLst/>
              <a:gdLst>
                <a:gd name="T0" fmla="*/ 47 w 58"/>
                <a:gd name="T1" fmla="*/ 0 h 58"/>
                <a:gd name="T2" fmla="*/ 37 w 58"/>
                <a:gd name="T3" fmla="*/ 10 h 58"/>
                <a:gd name="T4" fmla="*/ 39 w 58"/>
                <a:gd name="T5" fmla="*/ 15 h 58"/>
                <a:gd name="T6" fmla="*/ 0 w 58"/>
                <a:gd name="T7" fmla="*/ 54 h 58"/>
                <a:gd name="T8" fmla="*/ 3 w 58"/>
                <a:gd name="T9" fmla="*/ 58 h 58"/>
                <a:gd name="T10" fmla="*/ 42 w 58"/>
                <a:gd name="T11" fmla="*/ 19 h 58"/>
                <a:gd name="T12" fmla="*/ 47 w 58"/>
                <a:gd name="T13" fmla="*/ 20 h 58"/>
                <a:gd name="T14" fmla="*/ 58 w 58"/>
                <a:gd name="T15" fmla="*/ 10 h 58"/>
                <a:gd name="T16" fmla="*/ 47 w 5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47" y="0"/>
                  </a:moveTo>
                  <a:cubicBezTo>
                    <a:pt x="42" y="0"/>
                    <a:pt x="37" y="5"/>
                    <a:pt x="37" y="10"/>
                  </a:cubicBezTo>
                  <a:cubicBezTo>
                    <a:pt x="37" y="12"/>
                    <a:pt x="38" y="14"/>
                    <a:pt x="39" y="1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4" y="20"/>
                    <a:pt x="46" y="20"/>
                    <a:pt x="47" y="20"/>
                  </a:cubicBezTo>
                  <a:cubicBezTo>
                    <a:pt x="53" y="20"/>
                    <a:pt x="58" y="16"/>
                    <a:pt x="58" y="10"/>
                  </a:cubicBezTo>
                  <a:cubicBezTo>
                    <a:pt x="58" y="5"/>
                    <a:pt x="53" y="0"/>
                    <a:pt x="47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550CE95C-B9CA-7FAB-9573-9C1B5D269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" y="1025"/>
              <a:ext cx="18" cy="20"/>
            </a:xfrm>
            <a:custGeom>
              <a:avLst/>
              <a:gdLst>
                <a:gd name="T0" fmla="*/ 5 w 10"/>
                <a:gd name="T1" fmla="*/ 11 h 11"/>
                <a:gd name="T2" fmla="*/ 0 w 10"/>
                <a:gd name="T3" fmla="*/ 6 h 11"/>
                <a:gd name="T4" fmla="*/ 5 w 10"/>
                <a:gd name="T5" fmla="*/ 0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2" y="11"/>
                    <a:pt x="0" y="8"/>
                    <a:pt x="0" y="6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8"/>
                    <a:pt x="8" y="11"/>
                    <a:pt x="5" y="1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Oval 18">
              <a:extLst>
                <a:ext uri="{FF2B5EF4-FFF2-40B4-BE49-F238E27FC236}">
                  <a16:creationId xmlns:a16="http://schemas.microsoft.com/office/drawing/2014/main" id="{F53C0D61-4396-0100-4BCE-C5FF43F4A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765"/>
              <a:ext cx="20" cy="1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7" name="Graphic 76" descr="Pencil outline">
            <a:extLst>
              <a:ext uri="{FF2B5EF4-FFF2-40B4-BE49-F238E27FC236}">
                <a16:creationId xmlns:a16="http://schemas.microsoft.com/office/drawing/2014/main" id="{F6CDADD4-2775-4328-DC3D-4BDD391E2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1154" y="4815156"/>
            <a:ext cx="290325" cy="2903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016707B-C575-E87B-E0C0-7C25F4E5F0D1}"/>
              </a:ext>
            </a:extLst>
          </p:cNvPr>
          <p:cNvSpPr txBox="1"/>
          <p:nvPr/>
        </p:nvSpPr>
        <p:spPr>
          <a:xfrm>
            <a:off x="6654434" y="6283647"/>
            <a:ext cx="466181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HTTP/S, Server-Sent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Events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, WebSocket,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gRPC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2EC9EB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47" name="Graphic 46" descr="Web design outline">
            <a:extLst>
              <a:ext uri="{FF2B5EF4-FFF2-40B4-BE49-F238E27FC236}">
                <a16:creationId xmlns:a16="http://schemas.microsoft.com/office/drawing/2014/main" id="{F3FC0BBC-FFEA-6FDB-7F63-52D1B61384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5064" y="6222546"/>
            <a:ext cx="356616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01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1.11111E-6 L 2.29167E-6 0.0196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1.11111E-6 L -0.01575 0.00023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6.25E-7 1.11111E-6 L -0.01576 0.00023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2.22222E-6 L -0.01576 0.00023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-0.01576 0.00023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2.96296E-6 L -0.01576 0.00023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7.40741E-7 L -0.01576 0.00023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6.25E-7 2.96296E-6 L -0.01576 0.00023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1.85185E-6 L -0.01576 0.00023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7.40741E-7 L -0.01576 0.00023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13" grpId="0"/>
      <p:bldP spid="13" grpId="1"/>
      <p:bldP spid="14" grpId="0"/>
      <p:bldP spid="14" grpId="1"/>
      <p:bldP spid="43" grpId="0"/>
      <p:bldP spid="43" grpId="1"/>
      <p:bldP spid="61" grpId="0"/>
      <p:bldP spid="61" grpId="1"/>
      <p:bldP spid="62" grpId="0"/>
      <p:bldP spid="62" grpId="1"/>
      <p:bldP spid="69" grpId="0"/>
      <p:bldP spid="69" grpId="1"/>
      <p:bldP spid="3" grpId="0"/>
      <p:bldP spid="3" grpId="1"/>
      <p:bldP spid="45" grpId="0"/>
      <p:bldP spid="4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2C92B30-3DDA-6B61-5221-0AC6A189E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F95C0D-E2CB-5474-E879-818DC76166E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866633" y="6477356"/>
            <a:ext cx="2743200" cy="123111"/>
          </a:xfrm>
        </p:spPr>
        <p:txBody>
          <a:bodyPr anchor="ctr">
            <a:normAutofit fontScale="250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DB76F-A5AF-48BC-2989-2C1C1FCB71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62468"/>
            <a:ext cx="11025187" cy="553998"/>
          </a:xfrm>
        </p:spPr>
        <p:txBody>
          <a:bodyPr wrap="square">
            <a:noAutofit/>
          </a:bodyPr>
          <a:lstStyle/>
          <a:p>
            <a:pPr>
              <a:lnSpc>
                <a:spcPct val="90000"/>
              </a:lnSpc>
            </a:pPr>
            <a:r>
              <a:rPr lang="en-IE" dirty="0">
                <a:solidFill>
                  <a:schemeClr val="tx1"/>
                </a:solidFill>
              </a:rPr>
              <a:t>Step 7 – WAF Route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93233-2425-AF9D-0C33-C2F0BAF3921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3497" y="1202078"/>
            <a:ext cx="10811639" cy="5067673"/>
          </a:xfrm>
        </p:spPr>
        <p:txBody>
          <a:bodyPr wrap="square">
            <a:normAutofit/>
          </a:bodyPr>
          <a:lstStyle/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As mentioned before, Application Gateway for containers supports WAF attach for certain scopes, including Gateway, HTTPRoute, and Listener.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In this example head back to the portal, and create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 WAF policy to deny traffic based on geolocation 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(choose your country).</a:t>
            </a:r>
          </a:p>
          <a:p>
            <a:pPr>
              <a:spcBef>
                <a:spcPts val="750"/>
              </a:spcBef>
              <a:spcAft>
                <a:spcPts val="750"/>
              </a:spcAft>
            </a:pP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will attach this WAF to the Path based HTTPRoute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that we have created in step 5.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Attached is WebApplicationFirewallPolicy resource template</a:t>
            </a:r>
            <a:b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GB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750"/>
              </a:spcBef>
              <a:spcAft>
                <a:spcPts val="750"/>
              </a:spcAft>
            </a:pPr>
            <a:r>
              <a:rPr lang="en-GB" b="0" dirty="0">
                <a:latin typeface="Segoe UI Light" panose="020B0502040204020203" pitchFamily="34" charset="0"/>
                <a:cs typeface="Segoe UI Light" panose="020B0502040204020203" pitchFamily="34" charset="0"/>
              </a:rPr>
              <a:t>Test this behaviour by trying to access the same route as you did in step 5.</a:t>
            </a:r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07CA100-A960-713D-18C6-54B035B8A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01" y="2216301"/>
            <a:ext cx="4863604" cy="30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716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2EAE-C2CD-A834-8C63-172E540F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E5ED-D6B1-68A5-9AF4-039192E4A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6817"/>
            <a:ext cx="6688420" cy="557589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73615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0982-DCED-FB6C-00D1-83FAAC7E0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B39F2-B768-D420-8E65-F6160F190B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7342D-F618-7351-1E0D-3A64FCD483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Current state (AGIC)      |        Successor (AGC)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17426-4279-6062-E296-ECC7F814E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" name="Picture 2" descr="Azure Application Gateway + AKS">
            <a:extLst>
              <a:ext uri="{FF2B5EF4-FFF2-40B4-BE49-F238E27FC236}">
                <a16:creationId xmlns:a16="http://schemas.microsoft.com/office/drawing/2014/main" id="{E9AAAF6E-CA2C-7F2F-9C5B-4AA7C93D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7" y="2267759"/>
            <a:ext cx="4713985" cy="2836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FE3FB980-C538-320F-2FA5-4FE7756FF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22" y="1522548"/>
            <a:ext cx="5534939" cy="44844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3E6564-C272-7E3A-1CE2-5D46D9921F8F}"/>
              </a:ext>
            </a:extLst>
          </p:cNvPr>
          <p:cNvCxnSpPr/>
          <p:nvPr/>
        </p:nvCxnSpPr>
        <p:spPr>
          <a:xfrm>
            <a:off x="5741680" y="1179609"/>
            <a:ext cx="0" cy="517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732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7D98B1-5EA9-1CBD-E095-B83B977638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E3FCA-4A1D-7ECB-FDD1-EC4E2829D4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Application Gateway for Containers (AGC)</a:t>
            </a:r>
          </a:p>
        </p:txBody>
      </p:sp>
      <p:pic>
        <p:nvPicPr>
          <p:cNvPr id="5" name="Picture 2" descr="Diagram depicting traffic from the Internet ingressing into Application Gateway for Containers and being sent to backend pods in AKS.">
            <a:extLst>
              <a:ext uri="{FF2B5EF4-FFF2-40B4-BE49-F238E27FC236}">
                <a16:creationId xmlns:a16="http://schemas.microsoft.com/office/drawing/2014/main" id="{78F7E5C1-9BEC-E17B-DBF1-5D3849D6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" y="1079555"/>
            <a:ext cx="6503185" cy="526889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47983-50D9-76D5-3271-A70C02E19518}"/>
              </a:ext>
            </a:extLst>
          </p:cNvPr>
          <p:cNvSpPr txBox="1"/>
          <p:nvPr/>
        </p:nvSpPr>
        <p:spPr>
          <a:xfrm>
            <a:off x="7503116" y="1493051"/>
            <a:ext cx="3775827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 of AGC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Resource Manager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Kubernetes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 Controller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3B976-C3EA-4416-208F-7F762B82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856393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79DCB-BE81-7661-40D8-84A59052A4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19E9C-8998-0E2B-F785-9828DBEDE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647" y="5734286"/>
            <a:ext cx="8722640" cy="430887"/>
          </a:xfrm>
        </p:spPr>
        <p:txBody>
          <a:bodyPr/>
          <a:lstStyle/>
          <a:p>
            <a:r>
              <a:rPr lang="en-US" sz="2800">
                <a:hlinkClick r:id="rId2"/>
              </a:rPr>
              <a:t>Introduction - Kubernetes Gateway API (k8s.io)</a:t>
            </a:r>
            <a:endParaRPr lang="en-US" sz="2800"/>
          </a:p>
        </p:txBody>
      </p:sp>
      <p:pic>
        <p:nvPicPr>
          <p:cNvPr id="3074" name="Picture 2" descr="Gateway API Model">
            <a:extLst>
              <a:ext uri="{FF2B5EF4-FFF2-40B4-BE49-F238E27FC236}">
                <a16:creationId xmlns:a16="http://schemas.microsoft.com/office/drawing/2014/main" id="{83A55462-4326-036C-D5A4-4516E0CCE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" y="1671823"/>
            <a:ext cx="5604125" cy="3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5F0F9D-84D6-E57E-B7E2-35A4C3E69AEE}"/>
              </a:ext>
            </a:extLst>
          </p:cNvPr>
          <p:cNvSpPr txBox="1">
            <a:spLocks/>
          </p:cNvSpPr>
          <p:nvPr/>
        </p:nvSpPr>
        <p:spPr>
          <a:xfrm>
            <a:off x="584200" y="207604"/>
            <a:ext cx="1102518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b="1" i="0" kern="1200" spc="0" baseline="0">
                <a:solidFill>
                  <a:schemeClr val="bg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Gateway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2AE4A-5341-5937-E190-EFCCA8F0131D}"/>
              </a:ext>
            </a:extLst>
          </p:cNvPr>
          <p:cNvSpPr txBox="1"/>
          <p:nvPr/>
        </p:nvSpPr>
        <p:spPr>
          <a:xfrm>
            <a:off x="5831052" y="1137306"/>
            <a:ext cx="370291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 Resource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gateway.networking.k8s.io/v1beta1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Gateway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gateway-01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annotations: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alb.networking.azure.io/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-namespace: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alb.networking.azure.io/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-name: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-test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gatewayClassName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azure-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-external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listeners: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name: http-listener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port: 80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protocol: HTTP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allowedRoutes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namespaces: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from: Same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B6F1F-F234-06E9-35CF-D6D92433363F}"/>
              </a:ext>
            </a:extLst>
          </p:cNvPr>
          <p:cNvSpPr txBox="1"/>
          <p:nvPr/>
        </p:nvSpPr>
        <p:spPr>
          <a:xfrm>
            <a:off x="9225912" y="1174412"/>
            <a:ext cx="610472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HTTPRoute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resource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 gateway.networking.k8s.io/v1beta1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kind: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HTTPRoute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name: rewrite-example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parentRefs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- name: gateway-01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hostnames: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- "contoso.com"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rules: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- matches: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path: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PathPrefix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value: /shop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filters: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URLRewrite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urlRewrite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path: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 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ReplacePrefixMatch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replacePrefixMatch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 /ecommerce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backendRefs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name: backend-v1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port: 8080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-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backendRefs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name: backend-v2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port: 8080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C4DE63-A5F4-D46B-B91E-F6B3F34E1603}"/>
              </a:ext>
            </a:extLst>
          </p:cNvPr>
          <p:cNvCxnSpPr/>
          <p:nvPr/>
        </p:nvCxnSpPr>
        <p:spPr>
          <a:xfrm>
            <a:off x="5698671" y="1036864"/>
            <a:ext cx="0" cy="457200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D2B261-08D9-EFCC-99BE-3CEDEEE28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0433750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73C77-2B58-E72E-BE84-5B69DB30B5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8E464-EE03-9508-D646-0C458DAA37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Migration to Application Gateway for Containers</a:t>
            </a:r>
          </a:p>
        </p:txBody>
      </p:sp>
      <p:pic>
        <p:nvPicPr>
          <p:cNvPr id="1026" name="Picture 2" descr="A diagram showing Application Gateway for Containers and Application Gateway Ingress controllers coexisting for migration.">
            <a:extLst>
              <a:ext uri="{FF2B5EF4-FFF2-40B4-BE49-F238E27FC236}">
                <a16:creationId xmlns:a16="http://schemas.microsoft.com/office/drawing/2014/main" id="{11A598F5-2C19-87C8-DF95-E42B89D6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2" y="1143362"/>
            <a:ext cx="4613275" cy="545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ABE7-786C-572D-9EAB-10BDE154B455}"/>
              </a:ext>
            </a:extLst>
          </p:cNvPr>
          <p:cNvSpPr txBox="1"/>
          <p:nvPr/>
        </p:nvSpPr>
        <p:spPr>
          <a:xfrm>
            <a:off x="531781" y="1414398"/>
            <a:ext cx="61027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b="1"/>
              <a:t>Parallel migration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Enable an incremental migration approach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Allow for end-to-end validation prior to migration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Ensure no downtime</a:t>
            </a:r>
          </a:p>
        </p:txBody>
      </p:sp>
    </p:spTree>
    <p:extLst>
      <p:ext uri="{BB962C8B-B14F-4D97-AF65-F5344CB8AC3E}">
        <p14:creationId xmlns:p14="http://schemas.microsoft.com/office/powerpoint/2010/main" val="7314585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E5C4C-8124-FCA6-744A-6A89284D0F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54304"/>
            <a:ext cx="10480675" cy="73866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A7558-CD9B-97CB-757A-C23EAA28BE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04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207B1E-3148-EA4A-B755-E354687C8B39}" vid="{0F94BF21-676E-1B4C-B18B-81CCF4ABE752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Microsoft Ignite 16:9 Template Light">
  <a:themeElements>
    <a:clrScheme name="Custom 58">
      <a:dk1>
        <a:srgbClr val="000000"/>
      </a:dk1>
      <a:lt1>
        <a:srgbClr val="F4F3F5"/>
      </a:lt1>
      <a:dk2>
        <a:srgbClr val="2A446F"/>
      </a:dk2>
      <a:lt2>
        <a:srgbClr val="F4F3F5"/>
      </a:lt2>
      <a:accent1>
        <a:srgbClr val="0078D4"/>
      </a:accent1>
      <a:accent2>
        <a:srgbClr val="C03BC4"/>
      </a:accent2>
      <a:accent3>
        <a:srgbClr val="2A446F"/>
      </a:accent3>
      <a:accent4>
        <a:srgbClr val="B1B3B3"/>
      </a:accent4>
      <a:accent5>
        <a:srgbClr val="8661C5"/>
      </a:accent5>
      <a:accent6>
        <a:srgbClr val="8C8279"/>
      </a:accent6>
      <a:hlink>
        <a:srgbClr val="0078D4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NS_Ignite_2025_16-9 Event-template_v02" id="{A1C72AD0-F88D-4EE3-97C9-76B54002B5E4}" vid="{F4722DF1-E86B-401C-959A-F38044320D6A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FB403ECFCA38408C46593040879936" ma:contentTypeVersion="51" ma:contentTypeDescription="Create a new document." ma:contentTypeScope="" ma:versionID="e0ac39e91eaf0afa3df4090e58a34271">
  <xsd:schema xmlns:xsd="http://www.w3.org/2001/XMLSchema" xmlns:xs="http://www.w3.org/2001/XMLSchema" xmlns:p="http://schemas.microsoft.com/office/2006/metadata/properties" xmlns:ns1="http://schemas.microsoft.com/sharepoint/v3" xmlns:ns2="fc205547-6301-4fed-a6c9-2775ee5907b0" xmlns:ns3="230e9df3-be65-4c73-a93b-d1236ebd677e" xmlns:ns4="92db9a93-4266-4d59-a951-1488a2b91283" targetNamespace="http://schemas.microsoft.com/office/2006/metadata/properties" ma:root="true" ma:fieldsID="f8a8ee66ade13e0e72f80636d1f46a98" ns1:_="" ns2:_="" ns3:_="" ns4:_="">
    <xsd:import namespace="http://schemas.microsoft.com/sharepoint/v3"/>
    <xsd:import namespace="fc205547-6301-4fed-a6c9-2775ee5907b0"/>
    <xsd:import namespace="230e9df3-be65-4c73-a93b-d1236ebd677e"/>
    <xsd:import namespace="92db9a93-4266-4d59-a951-1488a2b91283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2:MediaServiceKeyPoints" minOccurs="0"/>
                <xsd:element ref="ns2:_Flow_SignoffStatus" minOccurs="0"/>
                <xsd:element ref="ns3:Folder" minOccurs="0"/>
                <xsd:element ref="ns4:SharedWithUsers" minOccurs="0"/>
                <xsd:element ref="ns4:SharedWithDetail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Rating" minOccurs="0"/>
                <xsd:element ref="ns2:DateOfTraining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Remarks" minOccurs="0"/>
                <xsd:element ref="ns2:MediaServiceSystemTags" minOccurs="0"/>
                <xsd:element ref="ns2:ExceptionReason" minOccurs="0"/>
                <xsd:element ref="ns2:ExceptionDescription" minOccurs="0"/>
                <xsd:element ref="ns2:Owner" minOccurs="0"/>
                <xsd:element ref="ns2:MediaServiceBillingMetadata" minOccurs="0"/>
                <xsd:element ref="ns2:Presented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5547-6301-4fed-a6c9-2775ee5907b0" elementFormDefault="qualified">
    <xsd:import namespace="http://schemas.microsoft.com/office/2006/documentManagement/types"/>
    <xsd:import namespace="http://schemas.microsoft.com/office/infopath/2007/PartnerControls"/>
    <xsd:element name="MediaServiceKeyPoints" ma:index="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4" nillable="true" ma:displayName="Sign-off status" ma:internalName="Sign_x002d_off_x0020_status" ma:readOnly="false">
      <xsd:simpleType>
        <xsd:restriction base="dms:Text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Comment" ma:index="24" nillable="true" ma:displayName="Comment" ma:description="Any extra information about the resume in single line." ma:format="Dropdown" ma:internalName="Comment">
      <xsd:simpleType>
        <xsd:restriction base="dms:Text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Rating" ma:index="28" nillable="true" ma:displayName="Rating" ma:decimals="0" ma:description="Rate the document " ma:format="Dropdown" ma:internalName="Rating" ma:percentage="FALSE">
      <xsd:simpleType>
        <xsd:restriction base="dms:Number"/>
      </xsd:simpleType>
    </xsd:element>
    <xsd:element name="DateOfTraining" ma:index="29" nillable="true" ma:displayName="DateOfTraining" ma:format="Dropdown" ma:internalName="DateOfTraining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Remarks" ma:index="33" nillable="true" ma:displayName="Remarks" ma:format="Dropdown" ma:internalName="Remarks">
      <xsd:simpleType>
        <xsd:restriction base="dms:Text">
          <xsd:maxLength value="255"/>
        </xsd:restriction>
      </xsd:simpleType>
    </xsd:element>
    <xsd:element name="MediaServiceSystemTags" ma:index="34" nillable="true" ma:displayName="MediaServiceSystemTags" ma:hidden="true" ma:internalName="MediaServiceSystemTags" ma:readOnly="true">
      <xsd:simpleType>
        <xsd:restriction base="dms:Note"/>
      </xsd:simpleType>
    </xsd:element>
    <xsd:element name="ExceptionReason" ma:index="35" nillable="true" ma:displayName="Exception Reason" ma:description="Why we can't meet the Wave1 Timeline" ma:format="Dropdown" ma:internalName="ExceptionReason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Platform Blockers"/>
                        <xsd:enumeration value="TimeTaken to Rollout"/>
                        <xsd:enumeration value="TimeTaken to Change &amp; Rollout"/>
                        <xsd:enumeration value="Resourcing"/>
                        <xsd:enumeration value="Exception By Design"/>
                        <xsd:enumeration value="Mythical Man-Month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ExceptionDescription" ma:index="36" nillable="true" ma:displayName="Exception Description" ma:format="Dropdown" ma:internalName="ExceptionDescription">
      <xsd:simpleType>
        <xsd:restriction base="dms:Text">
          <xsd:maxLength value="255"/>
        </xsd:restriction>
      </xsd:simpleType>
    </xsd:element>
    <xsd:element name="Owner" ma:index="37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Text"/>
      </xsd:simpleType>
    </xsd:element>
    <xsd:element name="PresentedOn" ma:index="39" nillable="true" ma:displayName="Presented On" ma:format="DateOnly" ma:internalName="PresentedOn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Folder" ma:index="5" nillable="true" ma:displayName="Folder" ma:internalName="Folder" ma:readOnly="false">
      <xsd:simpleType>
        <xsd:restriction base="dms:Text">
          <xsd:maxLength value="255"/>
        </xsd:restriction>
      </xsd:simpleType>
    </xsd:element>
    <xsd:element name="TaxCatchAll" ma:index="27" nillable="true" ma:displayName="Taxonomy Catch All Column" ma:hidden="true" ma:list="{2cacf37e-c0d0-48bd-a2d1-acfec1ae98df}" ma:internalName="TaxCatchAll" ma:showField="CatchAllData" ma:web="92db9a93-4266-4d59-a951-1488a2b912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b9a93-4266-4d59-a951-1488a2b91283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OfTraining xmlns="fc205547-6301-4fed-a6c9-2775ee5907b0" xsi:nil="true"/>
    <_ip_UnifiedCompliancePolicyUIAction xmlns="http://schemas.microsoft.com/sharepoint/v3" xsi:nil="true"/>
    <_Flow_SignoffStatus xmlns="fc205547-6301-4fed-a6c9-2775ee5907b0" xsi:nil="true"/>
    <Remarks xmlns="fc205547-6301-4fed-a6c9-2775ee5907b0" xsi:nil="true"/>
    <Rating xmlns="fc205547-6301-4fed-a6c9-2775ee5907b0" xsi:nil="true"/>
    <Folder xmlns="230e9df3-be65-4c73-a93b-d1236ebd677e" xsi:nil="true"/>
    <_ip_UnifiedCompliancePolicyProperties xmlns="http://schemas.microsoft.com/sharepoint/v3" xsi:nil="true"/>
    <lcf76f155ced4ddcb4097134ff3c332f xmlns="fc205547-6301-4fed-a6c9-2775ee5907b0">
      <Terms xmlns="http://schemas.microsoft.com/office/infopath/2007/PartnerControls"/>
    </lcf76f155ced4ddcb4097134ff3c332f>
    <Comment xmlns="fc205547-6301-4fed-a6c9-2775ee5907b0" xsi:nil="true"/>
    <TaxCatchAll xmlns="230e9df3-be65-4c73-a93b-d1236ebd677e" xsi:nil="true"/>
    <ExceptionReason xmlns="fc205547-6301-4fed-a6c9-2775ee5907b0" xsi:nil="true"/>
    <Owner xmlns="fc205547-6301-4fed-a6c9-2775ee5907b0">
      <UserInfo>
        <DisplayName/>
        <AccountId xsi:nil="true"/>
        <AccountType/>
      </UserInfo>
    </Owner>
    <ExceptionDescription xmlns="fc205547-6301-4fed-a6c9-2775ee5907b0" xsi:nil="true"/>
    <PresentedOn xmlns="fc205547-6301-4fed-a6c9-2775ee5907b0" xsi:nil="true"/>
  </documentManagement>
</p:properties>
</file>

<file path=customXml/itemProps1.xml><?xml version="1.0" encoding="utf-8"?>
<ds:datastoreItem xmlns:ds="http://schemas.openxmlformats.org/officeDocument/2006/customXml" ds:itemID="{BD541B89-9C86-414D-BAB9-D1FF4DEAAC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6BC6B6-04C5-49F3-ACC4-75C6EB8524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05547-6301-4fed-a6c9-2775ee5907b0"/>
    <ds:schemaRef ds:uri="230e9df3-be65-4c73-a93b-d1236ebd677e"/>
    <ds:schemaRef ds:uri="92db9a93-4266-4d59-a951-1488a2b912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791D5D-DE76-4D5F-B200-64ACEAACEBE7}">
  <ds:schemaRefs>
    <ds:schemaRef ds:uri="230e9df3-be65-4c73-a93b-d1236ebd677e"/>
    <ds:schemaRef ds:uri="92db9a93-4266-4d59-a951-1488a2b91283"/>
    <ds:schemaRef ds:uri="fc205547-6301-4fed-a6c9-2775ee5907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13597</TotalTime>
  <Words>2931</Words>
  <Application>Microsoft Macintosh PowerPoint</Application>
  <PresentationFormat>Widescreen</PresentationFormat>
  <Paragraphs>402</Paragraphs>
  <Slides>41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41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Consolas</vt:lpstr>
      <vt:lpstr>Segoe Sans Display Semibold</vt:lpstr>
      <vt:lpstr>Segoe Sans Text</vt:lpstr>
      <vt:lpstr>Segoe Sans Text Semibold</vt:lpstr>
      <vt:lpstr>Segoe Sans Text Semilight</vt:lpstr>
      <vt:lpstr>Segoe UI</vt:lpstr>
      <vt:lpstr>Segoe UI Light</vt:lpstr>
      <vt:lpstr>Segoe UI Semibold</vt:lpstr>
      <vt:lpstr>Segoe UI Semilight</vt:lpstr>
      <vt:lpstr>Segoe UI Variable Small Light</vt:lpstr>
      <vt:lpstr>SFMono-Regular</vt:lpstr>
      <vt:lpstr>Wingdings</vt:lpstr>
      <vt:lpstr>Azure 1</vt:lpstr>
      <vt:lpstr>Microsoft Build 16:9 Template Dark</vt:lpstr>
      <vt:lpstr>Test</vt:lpstr>
      <vt:lpstr>Office Theme</vt:lpstr>
      <vt:lpstr>Microsoft Ignite 16:9 Template Light</vt:lpstr>
      <vt:lpstr>1_office theme</vt:lpstr>
      <vt:lpstr>Azure Application Gateway for Containers</vt:lpstr>
      <vt:lpstr>Load Balancing Portfolio</vt:lpstr>
      <vt:lpstr>PowerPoint Presentation</vt:lpstr>
      <vt:lpstr>Application Gateway for Containers (AGC)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Gateway for Containers: Add-on</vt:lpstr>
      <vt:lpstr>Application Gateway for Containers: Load Aware Routing</vt:lpstr>
      <vt:lpstr>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Load Balancing with  Azure Application Gateway</dc:title>
  <dc:creator>Jack Stromberg</dc:creator>
  <cp:lastModifiedBy>Omer Feldman</cp:lastModifiedBy>
  <cp:revision>11</cp:revision>
  <dcterms:created xsi:type="dcterms:W3CDTF">2023-09-18T14:40:46Z</dcterms:created>
  <dcterms:modified xsi:type="dcterms:W3CDTF">2025-12-11T11:43:28Z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0x01010052FB403ECFCA38408C46593040879936</vt:lpwstr>
  </property>
  <property fmtid="{D5CDD505-2E9C-101B-9397-08002B2CF9AE}" pid="3" name="MediaServiceImageTags">
    <vt:lpwstr/>
  </property>
</Properties>
</file>